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24" r:id="rId3"/>
    <p:sldId id="331" r:id="rId4"/>
    <p:sldId id="332" r:id="rId5"/>
    <p:sldId id="333" r:id="rId6"/>
    <p:sldId id="308" r:id="rId7"/>
    <p:sldId id="290" r:id="rId8"/>
    <p:sldId id="334" r:id="rId9"/>
    <p:sldId id="335" r:id="rId10"/>
    <p:sldId id="311" r:id="rId11"/>
    <p:sldId id="328" r:id="rId12"/>
    <p:sldId id="329" r:id="rId13"/>
    <p:sldId id="330" r:id="rId14"/>
    <p:sldId id="313" r:id="rId15"/>
    <p:sldId id="319" r:id="rId16"/>
    <p:sldId id="312" r:id="rId17"/>
    <p:sldId id="30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DB"/>
    <a:srgbClr val="5E60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87843" autoAdjust="0"/>
  </p:normalViewPr>
  <p:slideViewPr>
    <p:cSldViewPr snapToGrid="0" snapToObjects="1">
      <p:cViewPr varScale="1">
        <p:scale>
          <a:sx n="64" d="100"/>
          <a:sy n="64" d="100"/>
        </p:scale>
        <p:origin x="2266" y="2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Buompane" userId="12a103a9f16b0f5f" providerId="LiveId" clId="{3DC357A7-E8F1-4AD1-B83A-D125E6A1E826}"/>
    <pc:docChg chg="undo custSel addSld delSld modSld sldOrd">
      <pc:chgData name="Giuseppe Buompane" userId="12a103a9f16b0f5f" providerId="LiveId" clId="{3DC357A7-E8F1-4AD1-B83A-D125E6A1E826}" dt="2025-05-21T08:05:45.691" v="739" actId="20577"/>
      <pc:docMkLst>
        <pc:docMk/>
      </pc:docMkLst>
      <pc:sldChg chg="addSp delSp modSp add del mod ord">
        <pc:chgData name="Giuseppe Buompane" userId="12a103a9f16b0f5f" providerId="LiveId" clId="{3DC357A7-E8F1-4AD1-B83A-D125E6A1E826}" dt="2025-05-20T17:57:25.386" v="411" actId="2696"/>
        <pc:sldMkLst>
          <pc:docMk/>
          <pc:sldMk cId="4172109938" sldId="295"/>
        </pc:sldMkLst>
        <pc:spChg chg="del">
          <ac:chgData name="Giuseppe Buompane" userId="12a103a9f16b0f5f" providerId="LiveId" clId="{3DC357A7-E8F1-4AD1-B83A-D125E6A1E826}" dt="2025-05-20T17:42:39.958" v="335" actId="478"/>
          <ac:spMkLst>
            <pc:docMk/>
            <pc:sldMk cId="4172109938" sldId="295"/>
            <ac:spMk id="2" creationId="{C75AE295-85E4-1EEA-4E1A-DF60FB54C295}"/>
          </ac:spMkLst>
        </pc:spChg>
        <pc:spChg chg="add del mod">
          <ac:chgData name="Giuseppe Buompane" userId="12a103a9f16b0f5f" providerId="LiveId" clId="{3DC357A7-E8F1-4AD1-B83A-D125E6A1E826}" dt="2025-05-20T17:07:55.611" v="11" actId="478"/>
          <ac:spMkLst>
            <pc:docMk/>
            <pc:sldMk cId="4172109938" sldId="295"/>
            <ac:spMk id="5" creationId="{A597821D-A3B0-352B-C872-04D2404AE024}"/>
          </ac:spMkLst>
        </pc:spChg>
        <pc:spChg chg="add del mod">
          <ac:chgData name="Giuseppe Buompane" userId="12a103a9f16b0f5f" providerId="LiveId" clId="{3DC357A7-E8F1-4AD1-B83A-D125E6A1E826}" dt="2025-05-20T17:07:17.843" v="9" actId="21"/>
          <ac:spMkLst>
            <pc:docMk/>
            <pc:sldMk cId="4172109938" sldId="295"/>
            <ac:spMk id="7" creationId="{4226D7FD-AE85-3EAA-A1C8-02B8A4F75D72}"/>
          </ac:spMkLst>
        </pc:spChg>
        <pc:spChg chg="add del mod">
          <ac:chgData name="Giuseppe Buompane" userId="12a103a9f16b0f5f" providerId="LiveId" clId="{3DC357A7-E8F1-4AD1-B83A-D125E6A1E826}" dt="2025-05-20T17:07:55.611" v="11" actId="478"/>
          <ac:spMkLst>
            <pc:docMk/>
            <pc:sldMk cId="4172109938" sldId="295"/>
            <ac:spMk id="9" creationId="{823E7CF2-0BB2-AE46-1115-84F1D6573E3D}"/>
          </ac:spMkLst>
        </pc:spChg>
        <pc:spChg chg="del mod">
          <ac:chgData name="Giuseppe Buompane" userId="12a103a9f16b0f5f" providerId="LiveId" clId="{3DC357A7-E8F1-4AD1-B83A-D125E6A1E826}" dt="2025-05-20T17:42:37.181" v="334" actId="478"/>
          <ac:spMkLst>
            <pc:docMk/>
            <pc:sldMk cId="4172109938" sldId="295"/>
            <ac:spMk id="10" creationId="{25A6D966-A1E5-2207-1576-8AD247519B18}"/>
          </ac:spMkLst>
        </pc:spChg>
        <pc:spChg chg="mod">
          <ac:chgData name="Giuseppe Buompane" userId="12a103a9f16b0f5f" providerId="LiveId" clId="{3DC357A7-E8F1-4AD1-B83A-D125E6A1E826}" dt="2025-05-20T17:52:04.962" v="362" actId="14100"/>
          <ac:spMkLst>
            <pc:docMk/>
            <pc:sldMk cId="4172109938" sldId="295"/>
            <ac:spMk id="11" creationId="{BF2EBE44-97F2-20DF-2CF9-86CDCB33889A}"/>
          </ac:spMkLst>
        </pc:spChg>
        <pc:spChg chg="mod">
          <ac:chgData name="Giuseppe Buompane" userId="12a103a9f16b0f5f" providerId="LiveId" clId="{3DC357A7-E8F1-4AD1-B83A-D125E6A1E826}" dt="2025-05-20T17:51:58.244" v="361" actId="14100"/>
          <ac:spMkLst>
            <pc:docMk/>
            <pc:sldMk cId="4172109938" sldId="295"/>
            <ac:spMk id="12" creationId="{0A3BD994-D184-DD07-234F-9C9D1E642C41}"/>
          </ac:spMkLst>
        </pc:spChg>
        <pc:spChg chg="add del">
          <ac:chgData name="Giuseppe Buompane" userId="12a103a9f16b0f5f" providerId="LiveId" clId="{3DC357A7-E8F1-4AD1-B83A-D125E6A1E826}" dt="2025-05-20T17:52:25.326" v="364" actId="22"/>
          <ac:spMkLst>
            <pc:docMk/>
            <pc:sldMk cId="4172109938" sldId="295"/>
            <ac:spMk id="14" creationId="{A63E0400-5549-6629-269A-025298D1DA59}"/>
          </ac:spMkLst>
        </pc:spChg>
        <pc:picChg chg="add del mod ord">
          <ac:chgData name="Giuseppe Buompane" userId="12a103a9f16b0f5f" providerId="LiveId" clId="{3DC357A7-E8F1-4AD1-B83A-D125E6A1E826}" dt="2025-05-20T17:05:36.726" v="6" actId="34307"/>
          <ac:picMkLst>
            <pc:docMk/>
            <pc:sldMk cId="4172109938" sldId="295"/>
            <ac:picMk id="3" creationId="{8AEE6BDA-1C93-C114-E7D9-0232600648D1}"/>
          </ac:picMkLst>
        </pc:picChg>
      </pc:sldChg>
      <pc:sldChg chg="addSp delSp modSp new mod ord">
        <pc:chgData name="Giuseppe Buompane" userId="12a103a9f16b0f5f" providerId="LiveId" clId="{3DC357A7-E8F1-4AD1-B83A-D125E6A1E826}" dt="2025-05-20T18:22:10.441" v="564" actId="20577"/>
        <pc:sldMkLst>
          <pc:docMk/>
          <pc:sldMk cId="3139910624" sldId="322"/>
        </pc:sldMkLst>
        <pc:spChg chg="mod">
          <ac:chgData name="Giuseppe Buompane" userId="12a103a9f16b0f5f" providerId="LiveId" clId="{3DC357A7-E8F1-4AD1-B83A-D125E6A1E826}" dt="2025-05-20T18:22:10.441" v="564" actId="20577"/>
          <ac:spMkLst>
            <pc:docMk/>
            <pc:sldMk cId="3139910624" sldId="322"/>
            <ac:spMk id="2" creationId="{3290E49E-4C1B-91B1-61BF-82D35F96D152}"/>
          </ac:spMkLst>
        </pc:spChg>
        <pc:spChg chg="del">
          <ac:chgData name="Giuseppe Buompane" userId="12a103a9f16b0f5f" providerId="LiveId" clId="{3DC357A7-E8F1-4AD1-B83A-D125E6A1E826}" dt="2025-05-20T17:18:27.092" v="24" actId="22"/>
          <ac:spMkLst>
            <pc:docMk/>
            <pc:sldMk cId="3139910624" sldId="322"/>
            <ac:spMk id="3" creationId="{55467F5D-7A3C-8AC8-B3B6-2C31E729AC30}"/>
          </ac:spMkLst>
        </pc:spChg>
        <pc:spChg chg="add del mod">
          <ac:chgData name="Giuseppe Buompane" userId="12a103a9f16b0f5f" providerId="LiveId" clId="{3DC357A7-E8F1-4AD1-B83A-D125E6A1E826}" dt="2025-05-20T18:17:57.958" v="533" actId="478"/>
          <ac:spMkLst>
            <pc:docMk/>
            <pc:sldMk cId="3139910624" sldId="322"/>
            <ac:spMk id="9" creationId="{248C0327-12CE-069B-EAF8-ACBDB28AA6F0}"/>
          </ac:spMkLst>
        </pc:spChg>
        <pc:picChg chg="add del mod ord">
          <ac:chgData name="Giuseppe Buompane" userId="12a103a9f16b0f5f" providerId="LiveId" clId="{3DC357A7-E8F1-4AD1-B83A-D125E6A1E826}" dt="2025-05-20T18:17:37.961" v="529" actId="478"/>
          <ac:picMkLst>
            <pc:docMk/>
            <pc:sldMk cId="3139910624" sldId="322"/>
            <ac:picMk id="5" creationId="{74EB3AF4-D0DA-F4DB-9EAE-92751042AB64}"/>
          </ac:picMkLst>
        </pc:picChg>
        <pc:picChg chg="add mod">
          <ac:chgData name="Giuseppe Buompane" userId="12a103a9f16b0f5f" providerId="LiveId" clId="{3DC357A7-E8F1-4AD1-B83A-D125E6A1E826}" dt="2025-05-20T18:18:03.057" v="534" actId="1076"/>
          <ac:picMkLst>
            <pc:docMk/>
            <pc:sldMk cId="3139910624" sldId="322"/>
            <ac:picMk id="7" creationId="{4D1FD459-633D-C9A0-ACD6-92EB6E6E2F34}"/>
          </ac:picMkLst>
        </pc:picChg>
      </pc:sldChg>
      <pc:sldChg chg="modSp new del mod">
        <pc:chgData name="Giuseppe Buompane" userId="12a103a9f16b0f5f" providerId="LiveId" clId="{3DC357A7-E8F1-4AD1-B83A-D125E6A1E826}" dt="2025-05-20T17:41:04.319" v="311" actId="2696"/>
        <pc:sldMkLst>
          <pc:docMk/>
          <pc:sldMk cId="4253545512" sldId="323"/>
        </pc:sldMkLst>
        <pc:spChg chg="mod">
          <ac:chgData name="Giuseppe Buompane" userId="12a103a9f16b0f5f" providerId="LiveId" clId="{3DC357A7-E8F1-4AD1-B83A-D125E6A1E826}" dt="2025-05-20T17:40:37.309" v="309" actId="27636"/>
          <ac:spMkLst>
            <pc:docMk/>
            <pc:sldMk cId="4253545512" sldId="323"/>
            <ac:spMk id="3" creationId="{08AF4A33-EA12-B8FB-489E-B5330B0B5D99}"/>
          </ac:spMkLst>
        </pc:spChg>
      </pc:sldChg>
      <pc:sldChg chg="add">
        <pc:chgData name="Giuseppe Buompane" userId="12a103a9f16b0f5f" providerId="LiveId" clId="{3DC357A7-E8F1-4AD1-B83A-D125E6A1E826}" dt="2025-05-20T17:40:59.050" v="310" actId="2890"/>
        <pc:sldMkLst>
          <pc:docMk/>
          <pc:sldMk cId="4200919582" sldId="324"/>
        </pc:sldMkLst>
      </pc:sldChg>
      <pc:sldChg chg="modSp add mod ord">
        <pc:chgData name="Giuseppe Buompane" userId="12a103a9f16b0f5f" providerId="LiveId" clId="{3DC357A7-E8F1-4AD1-B83A-D125E6A1E826}" dt="2025-05-21T08:05:45.691" v="739" actId="20577"/>
        <pc:sldMkLst>
          <pc:docMk/>
          <pc:sldMk cId="4186158728" sldId="325"/>
        </pc:sldMkLst>
        <pc:spChg chg="mod">
          <ac:chgData name="Giuseppe Buompane" userId="12a103a9f16b0f5f" providerId="LiveId" clId="{3DC357A7-E8F1-4AD1-B83A-D125E6A1E826}" dt="2025-05-20T17:54:29.715" v="400" actId="14100"/>
          <ac:spMkLst>
            <pc:docMk/>
            <pc:sldMk cId="4186158728" sldId="325"/>
            <ac:spMk id="2" creationId="{DBCA5C98-5B7B-FA54-E210-EB612C2D2EF1}"/>
          </ac:spMkLst>
        </pc:spChg>
        <pc:spChg chg="mod">
          <ac:chgData name="Giuseppe Buompane" userId="12a103a9f16b0f5f" providerId="LiveId" clId="{3DC357A7-E8F1-4AD1-B83A-D125E6A1E826}" dt="2025-05-20T17:54:22.902" v="399" actId="27636"/>
          <ac:spMkLst>
            <pc:docMk/>
            <pc:sldMk cId="4186158728" sldId="325"/>
            <ac:spMk id="10" creationId="{789B6331-DE82-D086-C8C0-A68DD820CE18}"/>
          </ac:spMkLst>
        </pc:spChg>
        <pc:spChg chg="mod">
          <ac:chgData name="Giuseppe Buompane" userId="12a103a9f16b0f5f" providerId="LiveId" clId="{3DC357A7-E8F1-4AD1-B83A-D125E6A1E826}" dt="2025-05-21T08:05:45.691" v="739" actId="20577"/>
          <ac:spMkLst>
            <pc:docMk/>
            <pc:sldMk cId="4186158728" sldId="325"/>
            <ac:spMk id="11" creationId="{3981594E-E076-0D3F-304E-F8AFA59AA741}"/>
          </ac:spMkLst>
        </pc:spChg>
        <pc:spChg chg="mod">
          <ac:chgData name="Giuseppe Buompane" userId="12a103a9f16b0f5f" providerId="LiveId" clId="{3DC357A7-E8F1-4AD1-B83A-D125E6A1E826}" dt="2025-05-20T17:56:59.042" v="406" actId="14100"/>
          <ac:spMkLst>
            <pc:docMk/>
            <pc:sldMk cId="4186158728" sldId="325"/>
            <ac:spMk id="12" creationId="{6271A68A-7AD8-5B81-25C3-053C2B14FFBD}"/>
          </ac:spMkLst>
        </pc:spChg>
      </pc:sldChg>
      <pc:sldChg chg="add">
        <pc:chgData name="Giuseppe Buompane" userId="12a103a9f16b0f5f" providerId="LiveId" clId="{3DC357A7-E8F1-4AD1-B83A-D125E6A1E826}" dt="2025-05-20T18:16:54.057" v="525" actId="2890"/>
        <pc:sldMkLst>
          <pc:docMk/>
          <pc:sldMk cId="1886669774" sldId="326"/>
        </pc:sldMkLst>
      </pc:sldChg>
      <pc:sldChg chg="modSp add mod ord">
        <pc:chgData name="Giuseppe Buompane" userId="12a103a9f16b0f5f" providerId="LiveId" clId="{3DC357A7-E8F1-4AD1-B83A-D125E6A1E826}" dt="2025-05-20T19:01:45.700" v="614" actId="14100"/>
        <pc:sldMkLst>
          <pc:docMk/>
          <pc:sldMk cId="1431901466" sldId="327"/>
        </pc:sldMkLst>
        <pc:spChg chg="mod">
          <ac:chgData name="Giuseppe Buompane" userId="12a103a9f16b0f5f" providerId="LiveId" clId="{3DC357A7-E8F1-4AD1-B83A-D125E6A1E826}" dt="2025-05-20T19:00:29.190" v="579" actId="14100"/>
          <ac:spMkLst>
            <pc:docMk/>
            <pc:sldMk cId="1431901466" sldId="327"/>
            <ac:spMk id="2" creationId="{B7B99838-6B5A-7347-BAFA-47149DF75187}"/>
          </ac:spMkLst>
        </pc:spChg>
        <pc:spChg chg="mod">
          <ac:chgData name="Giuseppe Buompane" userId="12a103a9f16b0f5f" providerId="LiveId" clId="{3DC357A7-E8F1-4AD1-B83A-D125E6A1E826}" dt="2025-05-20T18:58:56.800" v="574" actId="255"/>
          <ac:spMkLst>
            <pc:docMk/>
            <pc:sldMk cId="1431901466" sldId="327"/>
            <ac:spMk id="10" creationId="{0B250A62-5693-FFDF-63F0-721175FC126E}"/>
          </ac:spMkLst>
        </pc:spChg>
        <pc:spChg chg="mod">
          <ac:chgData name="Giuseppe Buompane" userId="12a103a9f16b0f5f" providerId="LiveId" clId="{3DC357A7-E8F1-4AD1-B83A-D125E6A1E826}" dt="2025-05-20T19:01:45.700" v="614" actId="14100"/>
          <ac:spMkLst>
            <pc:docMk/>
            <pc:sldMk cId="1431901466" sldId="327"/>
            <ac:spMk id="11" creationId="{7B10066C-7FF1-DA74-0DF3-A5403CECB0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FF0B6-3D61-4081-A9FA-47B0F060AB91}" type="datetimeFigureOut">
              <a:rPr lang="en-US" smtClean="0"/>
              <a:t>5/22/2025</a:t>
            </a:fld>
            <a:endParaRPr lang="en-US"/>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16DD1-3FE7-4FB5-8A70-CABDF4903325}" type="slidenum">
              <a:rPr lang="en-US" smtClean="0"/>
              <a:t>‹Nº›</a:t>
            </a:fld>
            <a:endParaRPr lang="en-US"/>
          </a:p>
        </p:txBody>
      </p:sp>
    </p:spTree>
    <p:extLst>
      <p:ext uri="{BB962C8B-B14F-4D97-AF65-F5344CB8AC3E}">
        <p14:creationId xmlns:p14="http://schemas.microsoft.com/office/powerpoint/2010/main" val="403466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D16DD1-3FE7-4FB5-8A70-CABDF4903325}" type="slidenum">
              <a:rPr lang="en-US" smtClean="0"/>
              <a:t>6</a:t>
            </a:fld>
            <a:endParaRPr lang="en-US"/>
          </a:p>
        </p:txBody>
      </p:sp>
    </p:spTree>
    <p:extLst>
      <p:ext uri="{BB962C8B-B14F-4D97-AF65-F5344CB8AC3E}">
        <p14:creationId xmlns:p14="http://schemas.microsoft.com/office/powerpoint/2010/main" val="242597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D16DD1-3FE7-4FB5-8A70-CABDF4903325}" type="slidenum">
              <a:rPr lang="en-US" smtClean="0"/>
              <a:t>8</a:t>
            </a:fld>
            <a:endParaRPr lang="en-US"/>
          </a:p>
        </p:txBody>
      </p:sp>
    </p:spTree>
    <p:extLst>
      <p:ext uri="{BB962C8B-B14F-4D97-AF65-F5344CB8AC3E}">
        <p14:creationId xmlns:p14="http://schemas.microsoft.com/office/powerpoint/2010/main" val="230528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88923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a:xfrm>
            <a:off x="4308439" y="6308725"/>
            <a:ext cx="527121" cy="414158"/>
          </a:xfrm>
          <a:blipFill dpi="0" rotWithShape="1">
            <a:blip r:embed="rId2"/>
            <a:srcRect/>
            <a:stretch>
              <a:fillRect/>
            </a:stretch>
          </a:blipFill>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
        <p:nvSpPr>
          <p:cNvPr id="9" name="Espaço Reservado para Imagem 8">
            <a:extLst>
              <a:ext uri="{FF2B5EF4-FFF2-40B4-BE49-F238E27FC236}">
                <a16:creationId xmlns:a16="http://schemas.microsoft.com/office/drawing/2014/main" id="{E4AE4AFA-E574-5257-7356-865537987FC4}"/>
              </a:ext>
            </a:extLst>
          </p:cNvPr>
          <p:cNvSpPr>
            <a:spLocks noGrp="1"/>
          </p:cNvSpPr>
          <p:nvPr>
            <p:ph type="pic" sz="quarter" idx="13"/>
          </p:nvPr>
        </p:nvSpPr>
        <p:spPr>
          <a:xfrm>
            <a:off x="4648200" y="1600200"/>
            <a:ext cx="4038600" cy="4525963"/>
          </a:xfrm>
        </p:spPr>
        <p:txBody>
          <a:bodyPr/>
          <a:lstStyle/>
          <a:p>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4351B-D08B-37D1-8780-B481A1106DEB}"/>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19E2A7A6-3977-0144-EA7A-8FD3B3FC8A10}"/>
              </a:ext>
            </a:extLst>
          </p:cNvPr>
          <p:cNvSpPr>
            <a:spLocks noGrp="1"/>
          </p:cNvSpPr>
          <p:nvPr>
            <p:ph type="dt" sz="half" idx="10"/>
          </p:nvPr>
        </p:nvSpPr>
        <p:spPr/>
        <p:txBody>
          <a:bodyPr/>
          <a:lstStyle/>
          <a:p>
            <a:fld id="{5BCAD085-E8A6-8845-BD4E-CB4CCA059FC4}" type="datetimeFigureOut">
              <a:rPr lang="en-US" smtClean="0"/>
              <a:t>5/22/2025</a:t>
            </a:fld>
            <a:endParaRPr lang="en-US"/>
          </a:p>
        </p:txBody>
      </p:sp>
      <p:sp>
        <p:nvSpPr>
          <p:cNvPr id="4" name="Espaço Reservado para Rodapé 3">
            <a:extLst>
              <a:ext uri="{FF2B5EF4-FFF2-40B4-BE49-F238E27FC236}">
                <a16:creationId xmlns:a16="http://schemas.microsoft.com/office/drawing/2014/main" id="{BC5916E1-95ED-9607-2C1B-F7FDD8747C11}"/>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7A27F240-AF13-6307-8B3E-2A56813DF2F4}"/>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36049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
        <p:nvSpPr>
          <p:cNvPr id="9" name="Espaço Reservado para Imagem 8">
            <a:extLst>
              <a:ext uri="{FF2B5EF4-FFF2-40B4-BE49-F238E27FC236}">
                <a16:creationId xmlns:a16="http://schemas.microsoft.com/office/drawing/2014/main" id="{2A6370EA-BBFE-2EA2-1A08-2E91C0F5A71C}"/>
              </a:ext>
            </a:extLst>
          </p:cNvPr>
          <p:cNvSpPr>
            <a:spLocks noGrp="1"/>
          </p:cNvSpPr>
          <p:nvPr>
            <p:ph type="pic" sz="quarter" idx="13"/>
          </p:nvPr>
        </p:nvSpPr>
        <p:spPr>
          <a:xfrm>
            <a:off x="3941763" y="0"/>
            <a:ext cx="4614862" cy="6126163"/>
          </a:xfrm>
        </p:spPr>
        <p:txBody>
          <a:bodyPr/>
          <a:lstStyle/>
          <a:p>
            <a:endParaRPr lang="en-US"/>
          </a:p>
        </p:txBody>
      </p:sp>
    </p:spTree>
    <p:extLst>
      <p:ext uri="{BB962C8B-B14F-4D97-AF65-F5344CB8AC3E}">
        <p14:creationId xmlns:p14="http://schemas.microsoft.com/office/powerpoint/2010/main" val="18407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919EC863-7787-8EB7-F6B3-D2DE8D5A06CC}"/>
              </a:ext>
            </a:extLst>
          </p:cNvPr>
          <p:cNvSpPr/>
          <p:nvPr/>
        </p:nvSpPr>
        <p:spPr>
          <a:xfrm>
            <a:off x="0" y="2160517"/>
            <a:ext cx="9144000" cy="2536966"/>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4" name="Imagem 3" descr="Logotipo">
            <a:extLst>
              <a:ext uri="{FF2B5EF4-FFF2-40B4-BE49-F238E27FC236}">
                <a16:creationId xmlns:a16="http://schemas.microsoft.com/office/drawing/2014/main" id="{C7C95B17-228B-82FE-AEB1-FBE24F715592}"/>
              </a:ext>
            </a:extLst>
          </p:cNvPr>
          <p:cNvPicPr>
            <a:picLocks noChangeAspect="1"/>
          </p:cNvPicPr>
          <p:nvPr/>
        </p:nvPicPr>
        <p:blipFill>
          <a:blip r:embed="rId2"/>
          <a:stretch>
            <a:fillRect/>
          </a:stretch>
        </p:blipFill>
        <p:spPr>
          <a:xfrm>
            <a:off x="1143000" y="2583691"/>
            <a:ext cx="6305909" cy="1193919"/>
          </a:xfrm>
          <a:prstGeom prst="rect">
            <a:avLst/>
          </a:prstGeom>
          <a:effectLst>
            <a:outerShdw blurRad="50800" dist="38100" dir="2700000" algn="tl" rotWithShape="0">
              <a:prstClr val="black">
                <a:alpha val="0"/>
              </a:prstClr>
            </a:outerShdw>
          </a:effectLst>
        </p:spPr>
      </p:pic>
      <p:sp>
        <p:nvSpPr>
          <p:cNvPr id="5" name="CaixaDeTexto 4">
            <a:extLst>
              <a:ext uri="{FF2B5EF4-FFF2-40B4-BE49-F238E27FC236}">
                <a16:creationId xmlns:a16="http://schemas.microsoft.com/office/drawing/2014/main" id="{2EF2AD68-87F2-5DCF-C2E4-EB390E3484D3}"/>
              </a:ext>
            </a:extLst>
          </p:cNvPr>
          <p:cNvSpPr txBox="1"/>
          <p:nvPr/>
        </p:nvSpPr>
        <p:spPr>
          <a:xfrm>
            <a:off x="3001992" y="3777610"/>
            <a:ext cx="3140015" cy="523220"/>
          </a:xfrm>
          <a:prstGeom prst="rect">
            <a:avLst/>
          </a:prstGeom>
          <a:noFill/>
        </p:spPr>
        <p:txBody>
          <a:bodyPr wrap="square" rtlCol="0">
            <a:spAutoFit/>
          </a:bodyPr>
          <a:lstStyle/>
          <a:p>
            <a:r>
              <a:rPr lang="pt-BR" sz="2800" dirty="0">
                <a:solidFill>
                  <a:schemeClr val="accent3"/>
                </a:solidFill>
                <a:latin typeface="Segoe UI" panose="020B0502040204020203" pitchFamily="34" charset="0"/>
                <a:cs typeface="Segoe UI" panose="020B0502040204020203" pitchFamily="34" charset="0"/>
              </a:rPr>
              <a:t>Weekly </a:t>
            </a:r>
            <a:r>
              <a:rPr lang="pt-BR" sz="2800" dirty="0" err="1">
                <a:solidFill>
                  <a:schemeClr val="accent3"/>
                </a:solidFill>
                <a:latin typeface="Segoe UI" panose="020B0502040204020203" pitchFamily="34" charset="0"/>
                <a:cs typeface="Segoe UI" panose="020B0502040204020203" pitchFamily="34" charset="0"/>
              </a:rPr>
              <a:t>report</a:t>
            </a:r>
            <a:r>
              <a:rPr lang="pt-BR" sz="2800" dirty="0">
                <a:solidFill>
                  <a:schemeClr val="accent3"/>
                </a:solidFill>
                <a:latin typeface="Segoe UI" panose="020B0502040204020203" pitchFamily="34" charset="0"/>
                <a:cs typeface="Segoe UI" panose="020B0502040204020203" pitchFamily="34" charset="0"/>
              </a:rPr>
              <a:t> – S2</a:t>
            </a:r>
            <a:endParaRPr lang="en-US" sz="2800" dirty="0">
              <a:solidFill>
                <a:schemeClr val="accent3"/>
              </a:solidFill>
              <a:latin typeface="Segoe UI" panose="020B0502040204020203" pitchFamily="34" charset="0"/>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68489-AA3D-A0FE-3BC2-431D3803D90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622BB7A-A6A4-C832-5D42-F23DF3FEC1F4}"/>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pic>
        <p:nvPicPr>
          <p:cNvPr id="3" name="Imagem 2" descr="Montanha com pedras e água ao fundo&#10;&#10;O conteúdo gerado por IA pode estar incorreto.">
            <a:extLst>
              <a:ext uri="{FF2B5EF4-FFF2-40B4-BE49-F238E27FC236}">
                <a16:creationId xmlns:a16="http://schemas.microsoft.com/office/drawing/2014/main" id="{D3C1A06D-25E8-E545-B723-54B90C9662C5}"/>
              </a:ext>
            </a:extLst>
          </p:cNvPr>
          <p:cNvPicPr>
            <a:picLocks noChangeAspect="1"/>
          </p:cNvPicPr>
          <p:nvPr/>
        </p:nvPicPr>
        <p:blipFill>
          <a:blip r:embed="rId2"/>
          <a:srcRect t="9174" b="42430"/>
          <a:stretch/>
        </p:blipFill>
        <p:spPr>
          <a:xfrm>
            <a:off x="0" y="3890513"/>
            <a:ext cx="9144000" cy="2950235"/>
          </a:xfrm>
          <a:prstGeom prst="rect">
            <a:avLst/>
          </a:prstGeom>
        </p:spPr>
      </p:pic>
      <p:sp>
        <p:nvSpPr>
          <p:cNvPr id="4" name="Content Placeholder 2">
            <a:extLst>
              <a:ext uri="{FF2B5EF4-FFF2-40B4-BE49-F238E27FC236}">
                <a16:creationId xmlns:a16="http://schemas.microsoft.com/office/drawing/2014/main" id="{4F2F4553-C200-8AC5-51BA-66F799714696}"/>
              </a:ext>
            </a:extLst>
          </p:cNvPr>
          <p:cNvSpPr txBox="1">
            <a:spLocks/>
          </p:cNvSpPr>
          <p:nvPr/>
        </p:nvSpPr>
        <p:spPr>
          <a:xfrm>
            <a:off x="2159255" y="913208"/>
            <a:ext cx="4825490" cy="14785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n-US" sz="8000" dirty="0">
                <a:solidFill>
                  <a:schemeClr val="accent2"/>
                </a:solidFill>
                <a:latin typeface="Segoe UI" panose="020B0502040204020203" pitchFamily="34" charset="0"/>
                <a:cs typeface="Segoe UI" panose="020B0502040204020203" pitchFamily="34" charset="0"/>
              </a:rPr>
              <a:t>Marketing</a:t>
            </a:r>
            <a:endParaRPr lang="en-US" sz="9600" dirty="0">
              <a:solidFill>
                <a:schemeClr val="accent2"/>
              </a:solidFill>
              <a:latin typeface="Segoe UI" panose="020B0502040204020203" pitchFamily="34" charset="0"/>
              <a:cs typeface="Segoe UI" panose="020B0502040204020203" pitchFamily="34" charset="0"/>
            </a:endParaRPr>
          </a:p>
          <a:p>
            <a:pPr marL="0" indent="0" algn="ctr">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a:p>
            <a:pPr marL="0" indent="0" algn="ctr">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a:p>
            <a:pPr marL="0" indent="0">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0619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B55A-2F23-4A56-AE54-A6ED13108BB5}"/>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0D6975-32FB-06AF-11CE-0F3CE4DB0A7D}"/>
              </a:ext>
            </a:extLst>
          </p:cNvPr>
          <p:cNvSpPr>
            <a:spLocks noGrp="1"/>
          </p:cNvSpPr>
          <p:nvPr>
            <p:ph idx="1"/>
          </p:nvPr>
        </p:nvSpPr>
        <p:spPr>
          <a:xfrm>
            <a:off x="4028411" y="2194461"/>
            <a:ext cx="4573897" cy="3176977"/>
          </a:xfrm>
        </p:spPr>
        <p:txBody>
          <a:bodyPr>
            <a:normAutofit/>
          </a:bodyPr>
          <a:lstStyle/>
          <a:p>
            <a:pPr marL="0" indent="0">
              <a:lnSpc>
                <a:spcPct val="120000"/>
              </a:lnSpc>
              <a:buNone/>
            </a:pPr>
            <a:r>
              <a:rPr lang="es-ES" sz="2000" dirty="0">
                <a:solidFill>
                  <a:srgbClr val="80FFDB"/>
                </a:solidFill>
                <a:latin typeface="Segoe UI" panose="020B0502040204020203" pitchFamily="34" charset="0"/>
                <a:cs typeface="Segoe UI" panose="020B0502040204020203" pitchFamily="34" charset="0"/>
              </a:rPr>
              <a:t>Pregunta de análisis:</a:t>
            </a:r>
          </a:p>
          <a:p>
            <a:pPr marL="0" indent="0">
              <a:lnSpc>
                <a:spcPct val="120000"/>
              </a:lnSpc>
              <a:buNone/>
            </a:pPr>
            <a:endParaRPr lang="es-ES" sz="2000" dirty="0">
              <a:solidFill>
                <a:srgbClr val="80FFDB"/>
              </a:solidFill>
              <a:latin typeface="Segoe UI" panose="020B0502040204020203" pitchFamily="34" charset="0"/>
              <a:cs typeface="Segoe UI" panose="020B0502040204020203" pitchFamily="34" charset="0"/>
            </a:endParaRPr>
          </a:p>
          <a:p>
            <a:pPr marL="0" indent="0">
              <a:lnSpc>
                <a:spcPct val="120000"/>
              </a:lnSpc>
              <a:buNone/>
            </a:pPr>
            <a:r>
              <a:rPr lang="es-ES" sz="2000" dirty="0">
                <a:solidFill>
                  <a:srgbClr val="80FFDB"/>
                </a:solidFill>
                <a:latin typeface="Segoe UI" panose="020B0502040204020203" pitchFamily="34" charset="0"/>
                <a:cs typeface="Segoe UI" panose="020B0502040204020203" pitchFamily="34" charset="0"/>
              </a:rPr>
              <a:t>¿Cual de las diferentes características de los alojamientos (comodidades, capacidad, puntuación de la zona) están mas relacionadas con el precio en cada ciudad?</a:t>
            </a:r>
          </a:p>
        </p:txBody>
      </p:sp>
      <p:pic>
        <p:nvPicPr>
          <p:cNvPr id="4" name="Imagem 3" descr="Cidade vista do alto">
            <a:extLst>
              <a:ext uri="{FF2B5EF4-FFF2-40B4-BE49-F238E27FC236}">
                <a16:creationId xmlns:a16="http://schemas.microsoft.com/office/drawing/2014/main" id="{C864B6DD-2423-51B4-9E27-4125203CD44F}"/>
              </a:ext>
            </a:extLst>
          </p:cNvPr>
          <p:cNvPicPr>
            <a:picLocks noChangeAspect="1"/>
          </p:cNvPicPr>
          <p:nvPr/>
        </p:nvPicPr>
        <p:blipFill>
          <a:blip r:embed="rId2"/>
          <a:srcRect l="2514" r="28392"/>
          <a:stretch/>
        </p:blipFill>
        <p:spPr>
          <a:xfrm>
            <a:off x="0" y="0"/>
            <a:ext cx="3554083" cy="6858000"/>
          </a:xfrm>
          <a:prstGeom prst="rect">
            <a:avLst/>
          </a:prstGeom>
        </p:spPr>
      </p:pic>
      <p:pic>
        <p:nvPicPr>
          <p:cNvPr id="7" name="Imagem 6" descr="Logotipo&#10;&#10;O conteúdo gerado por IA pode estar incorreto.">
            <a:extLst>
              <a:ext uri="{FF2B5EF4-FFF2-40B4-BE49-F238E27FC236}">
                <a16:creationId xmlns:a16="http://schemas.microsoft.com/office/drawing/2014/main" id="{045E6312-8358-AF4E-9BF9-5FEA11AEF48B}"/>
              </a:ext>
            </a:extLst>
          </p:cNvPr>
          <p:cNvPicPr>
            <a:picLocks noChangeAspect="1"/>
          </p:cNvPicPr>
          <p:nvPr/>
        </p:nvPicPr>
        <p:blipFill>
          <a:blip r:embed="rId3"/>
          <a:stretch>
            <a:fillRect/>
          </a:stretch>
        </p:blipFill>
        <p:spPr>
          <a:xfrm>
            <a:off x="6180699" y="6228399"/>
            <a:ext cx="418507" cy="418507"/>
          </a:xfrm>
          <a:prstGeom prst="rect">
            <a:avLst/>
          </a:prstGeom>
        </p:spPr>
      </p:pic>
      <p:sp>
        <p:nvSpPr>
          <p:cNvPr id="2" name="Retângulo: Cantos Superiores Arredondados 7">
            <a:extLst>
              <a:ext uri="{FF2B5EF4-FFF2-40B4-BE49-F238E27FC236}">
                <a16:creationId xmlns:a16="http://schemas.microsoft.com/office/drawing/2014/main" id="{2D96903B-F3AA-815C-24AE-88CD48D91BF2}"/>
              </a:ext>
            </a:extLst>
          </p:cNvPr>
          <p:cNvSpPr/>
          <p:nvPr/>
        </p:nvSpPr>
        <p:spPr>
          <a:xfrm rot="16200000">
            <a:off x="6927428" y="-829041"/>
            <a:ext cx="859572" cy="3534590"/>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6" name="CuadroTexto 5">
            <a:extLst>
              <a:ext uri="{FF2B5EF4-FFF2-40B4-BE49-F238E27FC236}">
                <a16:creationId xmlns:a16="http://schemas.microsoft.com/office/drawing/2014/main" id="{C80F4DE6-ABA7-04A1-8142-F519CD33AA99}"/>
              </a:ext>
            </a:extLst>
          </p:cNvPr>
          <p:cNvSpPr txBox="1"/>
          <p:nvPr/>
        </p:nvSpPr>
        <p:spPr>
          <a:xfrm>
            <a:off x="5904527" y="584310"/>
            <a:ext cx="3490623" cy="707886"/>
          </a:xfrm>
          <a:prstGeom prst="rect">
            <a:avLst/>
          </a:prstGeom>
          <a:noFill/>
        </p:spPr>
        <p:txBody>
          <a:bodyPr wrap="square">
            <a:spAutoFit/>
          </a:bodyPr>
          <a:lstStyle/>
          <a:p>
            <a:r>
              <a:rPr lang="en-US" sz="4000" b="1" spc="300" dirty="0">
                <a:solidFill>
                  <a:schemeClr val="accent3"/>
                </a:solidFill>
                <a:latin typeface="Segoe UI" panose="020B0502040204020203" pitchFamily="34" charset="0"/>
                <a:cs typeface="Segoe UI" panose="020B0502040204020203" pitchFamily="34" charset="0"/>
              </a:rPr>
              <a:t>Marketing</a:t>
            </a:r>
          </a:p>
        </p:txBody>
      </p:sp>
    </p:spTree>
    <p:extLst>
      <p:ext uri="{BB962C8B-B14F-4D97-AF65-F5344CB8AC3E}">
        <p14:creationId xmlns:p14="http://schemas.microsoft.com/office/powerpoint/2010/main" val="3404315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BDFA-D52D-69DB-A03F-1AEA6796330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11D3438-0BAC-3A25-CF80-A2565F3FB550}"/>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pic>
        <p:nvPicPr>
          <p:cNvPr id="4" name="Imagem 3" descr="Logotipo&#10;&#10;O conteúdo gerado por IA pode estar incorreto.">
            <a:extLst>
              <a:ext uri="{FF2B5EF4-FFF2-40B4-BE49-F238E27FC236}">
                <a16:creationId xmlns:a16="http://schemas.microsoft.com/office/drawing/2014/main" id="{BD88D9EA-0D72-A9DA-A70A-51EE6A0FAB41}"/>
              </a:ext>
            </a:extLst>
          </p:cNvPr>
          <p:cNvPicPr>
            <a:picLocks noChangeAspect="1"/>
          </p:cNvPicPr>
          <p:nvPr/>
        </p:nvPicPr>
        <p:blipFill>
          <a:blip r:embed="rId2"/>
          <a:stretch>
            <a:fillRect/>
          </a:stretch>
        </p:blipFill>
        <p:spPr>
          <a:xfrm>
            <a:off x="4362745" y="6228399"/>
            <a:ext cx="418507" cy="418507"/>
          </a:xfrm>
          <a:prstGeom prst="rect">
            <a:avLst/>
          </a:prstGeom>
        </p:spPr>
      </p:pic>
      <p:sp>
        <p:nvSpPr>
          <p:cNvPr id="8" name="Retângulo: Cantos Superiores Arredondados 7">
            <a:extLst>
              <a:ext uri="{FF2B5EF4-FFF2-40B4-BE49-F238E27FC236}">
                <a16:creationId xmlns:a16="http://schemas.microsoft.com/office/drawing/2014/main" id="{B88611AB-7BD2-0E2A-7BEF-D936D7BB462B}"/>
              </a:ext>
            </a:extLst>
          </p:cNvPr>
          <p:cNvSpPr/>
          <p:nvPr/>
        </p:nvSpPr>
        <p:spPr>
          <a:xfrm rot="5400000">
            <a:off x="1207315" y="-560725"/>
            <a:ext cx="659311" cy="3073942"/>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Título 1">
            <a:extLst>
              <a:ext uri="{FF2B5EF4-FFF2-40B4-BE49-F238E27FC236}">
                <a16:creationId xmlns:a16="http://schemas.microsoft.com/office/drawing/2014/main" id="{50D3DB87-4171-E68E-27CA-F564AB26314A}"/>
              </a:ext>
            </a:extLst>
          </p:cNvPr>
          <p:cNvSpPr txBox="1">
            <a:spLocks/>
          </p:cNvSpPr>
          <p:nvPr/>
        </p:nvSpPr>
        <p:spPr>
          <a:xfrm>
            <a:off x="359923" y="694363"/>
            <a:ext cx="2519464" cy="58139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pc="300" dirty="0">
                <a:solidFill>
                  <a:schemeClr val="accent3"/>
                </a:solidFill>
                <a:latin typeface="Segoe UI" panose="020B0502040204020203" pitchFamily="34" charset="0"/>
                <a:cs typeface="Segoe UI" panose="020B0502040204020203" pitchFamily="34" charset="0"/>
              </a:rPr>
              <a:t>Marketing</a:t>
            </a:r>
          </a:p>
        </p:txBody>
      </p:sp>
      <p:sp>
        <p:nvSpPr>
          <p:cNvPr id="9" name="Retângulo: Cantos Arredondados 11">
            <a:extLst>
              <a:ext uri="{FF2B5EF4-FFF2-40B4-BE49-F238E27FC236}">
                <a16:creationId xmlns:a16="http://schemas.microsoft.com/office/drawing/2014/main" id="{0A3BD994-D184-DD07-234F-9C9D1E642C41}"/>
              </a:ext>
            </a:extLst>
          </p:cNvPr>
          <p:cNvSpPr/>
          <p:nvPr/>
        </p:nvSpPr>
        <p:spPr>
          <a:xfrm>
            <a:off x="359923" y="5205517"/>
            <a:ext cx="8411869" cy="1112302"/>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90DF3E94-8C45-B160-B009-F41D8F30C6E8}"/>
              </a:ext>
            </a:extLst>
          </p:cNvPr>
          <p:cNvSpPr txBox="1"/>
          <p:nvPr/>
        </p:nvSpPr>
        <p:spPr>
          <a:xfrm>
            <a:off x="1308878" y="5216936"/>
            <a:ext cx="6674231" cy="1482457"/>
          </a:xfrm>
          <a:prstGeom prst="rect">
            <a:avLst/>
          </a:prstGeom>
          <a:noFill/>
        </p:spPr>
        <p:txBody>
          <a:bodyPr wrap="square">
            <a:spAutoFit/>
          </a:bodyPr>
          <a:lstStyle/>
          <a:p>
            <a:pPr marL="285750" indent="-285750" algn="just">
              <a:spcAft>
                <a:spcPts val="1125"/>
              </a:spcAft>
              <a:buFont typeface="Arial" panose="020B0604020202020204" pitchFamily="34" charset="0"/>
              <a:buChar char="•"/>
            </a:pPr>
            <a:r>
              <a:rPr lang="es-ES" dirty="0">
                <a:solidFill>
                  <a:schemeClr val="accent2"/>
                </a:solidFill>
                <a:latin typeface="Segoe UI" panose="020B0502040204020203" pitchFamily="34" charset="0"/>
                <a:cs typeface="Segoe UI" panose="020B0502040204020203" pitchFamily="34" charset="0"/>
              </a:rPr>
              <a:t>El mayor impacto en el precio lo genera, el numero de plazas de las habitaciones</a:t>
            </a:r>
          </a:p>
          <a:p>
            <a:pPr marL="285750" indent="-285750" algn="just">
              <a:spcAft>
                <a:spcPts val="1125"/>
              </a:spcAft>
              <a:buFont typeface="Arial" panose="020B0604020202020204" pitchFamily="34" charset="0"/>
              <a:buChar char="•"/>
            </a:pPr>
            <a:r>
              <a:rPr lang="es-ES" dirty="0">
                <a:solidFill>
                  <a:schemeClr val="accent2"/>
                </a:solidFill>
                <a:latin typeface="Segoe UI" panose="020B0502040204020203" pitchFamily="34" charset="0"/>
                <a:cs typeface="Segoe UI" panose="020B0502040204020203" pitchFamily="34" charset="0"/>
              </a:rPr>
              <a:t>Las comodidades pueden afectar negativamente en el precio.</a:t>
            </a:r>
          </a:p>
          <a:p>
            <a:pPr algn="just">
              <a:spcAft>
                <a:spcPts val="1125"/>
              </a:spcAft>
            </a:pPr>
            <a:endParaRPr lang="es-ES" dirty="0">
              <a:solidFill>
                <a:schemeClr val="accent2"/>
              </a:solidFill>
              <a:latin typeface="Segoe UI" panose="020B0502040204020203" pitchFamily="34" charset="0"/>
              <a:cs typeface="Segoe UI" panose="020B0502040204020203" pitchFamily="34" charset="0"/>
            </a:endParaRPr>
          </a:p>
        </p:txBody>
      </p:sp>
      <p:pic>
        <p:nvPicPr>
          <p:cNvPr id="11" name="Imagen 10">
            <a:extLst>
              <a:ext uri="{FF2B5EF4-FFF2-40B4-BE49-F238E27FC236}">
                <a16:creationId xmlns:a16="http://schemas.microsoft.com/office/drawing/2014/main" id="{C38B82D8-A325-804D-9635-065120DFA5D7}"/>
              </a:ext>
            </a:extLst>
          </p:cNvPr>
          <p:cNvPicPr>
            <a:picLocks noChangeAspect="1"/>
          </p:cNvPicPr>
          <p:nvPr/>
        </p:nvPicPr>
        <p:blipFill>
          <a:blip r:embed="rId3"/>
          <a:stretch>
            <a:fillRect/>
          </a:stretch>
        </p:blipFill>
        <p:spPr>
          <a:xfrm>
            <a:off x="103367" y="1408723"/>
            <a:ext cx="8937266" cy="3710561"/>
          </a:xfrm>
          <a:prstGeom prst="rect">
            <a:avLst/>
          </a:prstGeom>
        </p:spPr>
      </p:pic>
    </p:spTree>
    <p:extLst>
      <p:ext uri="{BB962C8B-B14F-4D97-AF65-F5344CB8AC3E}">
        <p14:creationId xmlns:p14="http://schemas.microsoft.com/office/powerpoint/2010/main" val="200551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FC7F-9B86-6ED0-FBA4-67B4324CB35E}"/>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323B2F7B-4EF3-25CE-2737-B70C4BF88825}"/>
              </a:ext>
            </a:extLst>
          </p:cNvPr>
          <p:cNvSpPr/>
          <p:nvPr/>
        </p:nvSpPr>
        <p:spPr>
          <a:xfrm rot="5400000">
            <a:off x="2131274" y="-1484683"/>
            <a:ext cx="659311" cy="4921859"/>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EF3DF646-83C7-B077-FEBB-D3760C656622}"/>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sp>
        <p:nvSpPr>
          <p:cNvPr id="10" name="Título 1">
            <a:extLst>
              <a:ext uri="{FF2B5EF4-FFF2-40B4-BE49-F238E27FC236}">
                <a16:creationId xmlns:a16="http://schemas.microsoft.com/office/drawing/2014/main" id="{48C95E65-AFC7-677E-932A-562B56D4E3D6}"/>
              </a:ext>
            </a:extLst>
          </p:cNvPr>
          <p:cNvSpPr txBox="1">
            <a:spLocks/>
          </p:cNvSpPr>
          <p:nvPr/>
        </p:nvSpPr>
        <p:spPr>
          <a:xfrm>
            <a:off x="359922" y="694363"/>
            <a:ext cx="4283639" cy="5813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err="1">
                <a:solidFill>
                  <a:schemeClr val="accent3"/>
                </a:solidFill>
                <a:latin typeface="Segoe UI" panose="020B0502040204020203" pitchFamily="34" charset="0"/>
                <a:cs typeface="Segoe UI" panose="020B0502040204020203" pitchFamily="34" charset="0"/>
              </a:rPr>
              <a:t>Propusta</a:t>
            </a:r>
            <a:r>
              <a:rPr lang="pt-BR" b="1" spc="300" dirty="0">
                <a:solidFill>
                  <a:schemeClr val="accent3"/>
                </a:solidFill>
                <a:latin typeface="Segoe UI" panose="020B0502040204020203" pitchFamily="34" charset="0"/>
                <a:cs typeface="Segoe UI" panose="020B0502040204020203" pitchFamily="34" charset="0"/>
              </a:rPr>
              <a:t> de negocio :</a:t>
            </a:r>
            <a:endParaRPr lang="en-US" b="1" spc="300" dirty="0">
              <a:solidFill>
                <a:schemeClr val="accent3"/>
              </a:solidFill>
              <a:latin typeface="Segoe UI" panose="020B0502040204020203" pitchFamily="34" charset="0"/>
              <a:cs typeface="Segoe UI" panose="020B0502040204020203" pitchFamily="34" charset="0"/>
            </a:endParaRPr>
          </a:p>
        </p:txBody>
      </p:sp>
      <p:pic>
        <p:nvPicPr>
          <p:cNvPr id="2" name="Imagem 1" descr="Padrão do plano de fundo">
            <a:extLst>
              <a:ext uri="{FF2B5EF4-FFF2-40B4-BE49-F238E27FC236}">
                <a16:creationId xmlns:a16="http://schemas.microsoft.com/office/drawing/2014/main" id="{6F198017-999F-BFF9-6481-19D8CF544730}"/>
              </a:ext>
            </a:extLst>
          </p:cNvPr>
          <p:cNvPicPr>
            <a:picLocks noChangeAspect="1"/>
          </p:cNvPicPr>
          <p:nvPr/>
        </p:nvPicPr>
        <p:blipFill>
          <a:blip r:embed="rId2"/>
          <a:srcRect l="10326" r="9987"/>
          <a:stretch/>
        </p:blipFill>
        <p:spPr>
          <a:xfrm>
            <a:off x="6070057" y="0"/>
            <a:ext cx="3073943" cy="6858000"/>
          </a:xfrm>
          <a:prstGeom prst="rect">
            <a:avLst/>
          </a:prstGeom>
        </p:spPr>
      </p:pic>
      <p:sp>
        <p:nvSpPr>
          <p:cNvPr id="9" name="CuadroTexto 8">
            <a:extLst>
              <a:ext uri="{FF2B5EF4-FFF2-40B4-BE49-F238E27FC236}">
                <a16:creationId xmlns:a16="http://schemas.microsoft.com/office/drawing/2014/main" id="{CF087B8E-2300-C7A1-AAE3-99A5C1E7C6D4}"/>
              </a:ext>
            </a:extLst>
          </p:cNvPr>
          <p:cNvSpPr txBox="1"/>
          <p:nvPr/>
        </p:nvSpPr>
        <p:spPr>
          <a:xfrm>
            <a:off x="494214" y="1585423"/>
            <a:ext cx="5165177" cy="4801314"/>
          </a:xfrm>
          <a:prstGeom prst="rect">
            <a:avLst/>
          </a:prstGeom>
          <a:noFill/>
        </p:spPr>
        <p:txBody>
          <a:bodyPr wrap="square">
            <a:spAutoFit/>
          </a:bodyPr>
          <a:lstStyle/>
          <a:p>
            <a:r>
              <a:rPr lang="es-ES" dirty="0">
                <a:solidFill>
                  <a:srgbClr val="80FFDB"/>
                </a:solidFill>
                <a:latin typeface="Segoe UI" panose="020B0502040204020203" pitchFamily="34" charset="0"/>
                <a:cs typeface="Segoe UI" panose="020B0502040204020203" pitchFamily="34" charset="0"/>
              </a:rPr>
              <a:t>Expandirnos por las diferentes ciudades del territorio peninsular, insular.</a:t>
            </a:r>
          </a:p>
          <a:p>
            <a:endParaRPr lang="es-ES" dirty="0">
              <a:solidFill>
                <a:srgbClr val="80FFDB"/>
              </a:solidFill>
              <a:latin typeface="Segoe UI" panose="020B0502040204020203" pitchFamily="34" charset="0"/>
              <a:cs typeface="Segoe UI" panose="020B0502040204020203" pitchFamily="34" charset="0"/>
            </a:endParaRPr>
          </a:p>
          <a:p>
            <a:r>
              <a:rPr lang="es-ES" dirty="0">
                <a:solidFill>
                  <a:srgbClr val="80FFDB"/>
                </a:solidFill>
                <a:latin typeface="Segoe UI" panose="020B0502040204020203" pitchFamily="34" charset="0"/>
                <a:cs typeface="Segoe UI" panose="020B0502040204020203" pitchFamily="34" charset="0"/>
              </a:rPr>
              <a:t>	Zona Mediterráneo</a:t>
            </a:r>
          </a:p>
          <a:p>
            <a:r>
              <a:rPr lang="es-ES" dirty="0">
                <a:solidFill>
                  <a:srgbClr val="80FFDB"/>
                </a:solidFill>
                <a:latin typeface="Segoe UI" panose="020B0502040204020203" pitchFamily="34" charset="0"/>
                <a:cs typeface="Segoe UI" panose="020B0502040204020203" pitchFamily="34" charset="0"/>
              </a:rPr>
              <a:t>	Zona Atlántica</a:t>
            </a:r>
          </a:p>
          <a:p>
            <a:r>
              <a:rPr lang="es-ES" dirty="0">
                <a:solidFill>
                  <a:srgbClr val="80FFDB"/>
                </a:solidFill>
                <a:latin typeface="Segoe UI" panose="020B0502040204020203" pitchFamily="34" charset="0"/>
                <a:cs typeface="Segoe UI" panose="020B0502040204020203" pitchFamily="34" charset="0"/>
              </a:rPr>
              <a:t>	Zona Insular	</a:t>
            </a:r>
          </a:p>
          <a:p>
            <a:r>
              <a:rPr lang="es-ES" dirty="0">
                <a:solidFill>
                  <a:srgbClr val="80FFDB"/>
                </a:solidFill>
                <a:latin typeface="Segoe UI" panose="020B0502040204020203" pitchFamily="34" charset="0"/>
                <a:cs typeface="Segoe UI" panose="020B0502040204020203" pitchFamily="34" charset="0"/>
              </a:rPr>
              <a:t>	Zona Centro</a:t>
            </a:r>
          </a:p>
          <a:p>
            <a:endParaRPr lang="es-ES" dirty="0">
              <a:solidFill>
                <a:srgbClr val="80FFDB"/>
              </a:solidFill>
              <a:latin typeface="Segoe UI" panose="020B0502040204020203" pitchFamily="34" charset="0"/>
              <a:cs typeface="Segoe UI" panose="020B0502040204020203" pitchFamily="34" charset="0"/>
            </a:endParaRPr>
          </a:p>
          <a:p>
            <a:r>
              <a:rPr lang="es-ES" dirty="0">
                <a:solidFill>
                  <a:srgbClr val="80FFDB"/>
                </a:solidFill>
                <a:latin typeface="Segoe UI" panose="020B0502040204020203" pitchFamily="34" charset="0"/>
                <a:cs typeface="Segoe UI" panose="020B0502040204020203" pitchFamily="34" charset="0"/>
              </a:rPr>
              <a:t>Destacando el mar y atractivos característicos de la zona.</a:t>
            </a:r>
          </a:p>
          <a:p>
            <a:r>
              <a:rPr lang="es-ES" dirty="0">
                <a:solidFill>
                  <a:srgbClr val="80FFDB"/>
                </a:solidFill>
                <a:latin typeface="Segoe UI" panose="020B0502040204020203" pitchFamily="34" charset="0"/>
                <a:cs typeface="Segoe UI" panose="020B0502040204020203" pitchFamily="34" charset="0"/>
              </a:rPr>
              <a:t>	</a:t>
            </a:r>
          </a:p>
          <a:p>
            <a:r>
              <a:rPr lang="es-ES" dirty="0">
                <a:solidFill>
                  <a:srgbClr val="80FFDB"/>
                </a:solidFill>
                <a:latin typeface="Segoe UI" panose="020B0502040204020203" pitchFamily="34" charset="0"/>
                <a:cs typeface="Segoe UI" panose="020B0502040204020203" pitchFamily="34" charset="0"/>
              </a:rPr>
              <a:t>Comparativa de precio según alojamiento</a:t>
            </a:r>
          </a:p>
          <a:p>
            <a:endParaRPr lang="es-ES" dirty="0">
              <a:solidFill>
                <a:srgbClr val="80FFDB"/>
              </a:solidFill>
              <a:latin typeface="Segoe UI" panose="020B0502040204020203" pitchFamily="34" charset="0"/>
              <a:cs typeface="Segoe UI" panose="020B0502040204020203" pitchFamily="34" charset="0"/>
            </a:endParaRPr>
          </a:p>
          <a:p>
            <a:r>
              <a:rPr lang="es-ES" dirty="0">
                <a:solidFill>
                  <a:srgbClr val="80FFDB"/>
                </a:solidFill>
                <a:latin typeface="Segoe UI" panose="020B0502040204020203" pitchFamily="34" charset="0"/>
                <a:cs typeface="Segoe UI" panose="020B0502040204020203" pitchFamily="34" charset="0"/>
              </a:rPr>
              <a:t>	Contrarrestando con la propuesta del 			alojamiento, para maximizar ganancias 		o corregir precio.</a:t>
            </a:r>
          </a:p>
          <a:p>
            <a:endParaRPr lang="es-ES" dirty="0"/>
          </a:p>
        </p:txBody>
      </p:sp>
    </p:spTree>
    <p:extLst>
      <p:ext uri="{BB962C8B-B14F-4D97-AF65-F5344CB8AC3E}">
        <p14:creationId xmlns:p14="http://schemas.microsoft.com/office/powerpoint/2010/main" val="89489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FC7F-9B86-6ED0-FBA4-67B4324CB35E}"/>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323B2F7B-4EF3-25CE-2737-B70C4BF88825}"/>
              </a:ext>
            </a:extLst>
          </p:cNvPr>
          <p:cNvSpPr/>
          <p:nvPr/>
        </p:nvSpPr>
        <p:spPr>
          <a:xfrm rot="5400000">
            <a:off x="1674583" y="-1027991"/>
            <a:ext cx="659311" cy="4008476"/>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 name="Título 1">
            <a:extLst>
              <a:ext uri="{FF2B5EF4-FFF2-40B4-BE49-F238E27FC236}">
                <a16:creationId xmlns:a16="http://schemas.microsoft.com/office/drawing/2014/main" id="{48C95E65-AFC7-677E-932A-562B56D4E3D6}"/>
              </a:ext>
            </a:extLst>
          </p:cNvPr>
          <p:cNvSpPr txBox="1">
            <a:spLocks/>
          </p:cNvSpPr>
          <p:nvPr/>
        </p:nvSpPr>
        <p:spPr>
          <a:xfrm>
            <a:off x="359923" y="694363"/>
            <a:ext cx="3425268" cy="581395"/>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a:solidFill>
                  <a:schemeClr val="accent3"/>
                </a:solidFill>
              </a:rPr>
              <a:t>Próximos </a:t>
            </a:r>
            <a:r>
              <a:rPr lang="pt-BR" b="1" spc="300" dirty="0" err="1">
                <a:solidFill>
                  <a:schemeClr val="accent3"/>
                </a:solidFill>
              </a:rPr>
              <a:t>pasos</a:t>
            </a:r>
            <a:endParaRPr lang="en-US" b="1" spc="300" dirty="0">
              <a:solidFill>
                <a:schemeClr val="accent3"/>
              </a:solidFill>
            </a:endParaRPr>
          </a:p>
        </p:txBody>
      </p:sp>
      <p:pic>
        <p:nvPicPr>
          <p:cNvPr id="2" name="Imagem 1" descr="Padrão do plano de fundo">
            <a:extLst>
              <a:ext uri="{FF2B5EF4-FFF2-40B4-BE49-F238E27FC236}">
                <a16:creationId xmlns:a16="http://schemas.microsoft.com/office/drawing/2014/main" id="{6F198017-999F-BFF9-6481-19D8CF544730}"/>
              </a:ext>
            </a:extLst>
          </p:cNvPr>
          <p:cNvPicPr>
            <a:picLocks noChangeAspect="1"/>
          </p:cNvPicPr>
          <p:nvPr/>
        </p:nvPicPr>
        <p:blipFill>
          <a:blip r:embed="rId2"/>
          <a:srcRect l="10326" r="9987"/>
          <a:stretch/>
        </p:blipFill>
        <p:spPr>
          <a:xfrm>
            <a:off x="6070057" y="0"/>
            <a:ext cx="3073943" cy="6858000"/>
          </a:xfrm>
          <a:prstGeom prst="rect">
            <a:avLst/>
          </a:prstGeom>
        </p:spPr>
      </p:pic>
      <p:sp>
        <p:nvSpPr>
          <p:cNvPr id="4" name="CaixaDeTexto 3">
            <a:extLst>
              <a:ext uri="{FF2B5EF4-FFF2-40B4-BE49-F238E27FC236}">
                <a16:creationId xmlns:a16="http://schemas.microsoft.com/office/drawing/2014/main" id="{1CC20CC6-0FCA-9CCE-22F1-7C873F9C47C7}"/>
              </a:ext>
            </a:extLst>
          </p:cNvPr>
          <p:cNvSpPr txBox="1"/>
          <p:nvPr/>
        </p:nvSpPr>
        <p:spPr>
          <a:xfrm>
            <a:off x="670703" y="1577992"/>
            <a:ext cx="4806481" cy="584775"/>
          </a:xfrm>
          <a:prstGeom prst="rect">
            <a:avLst/>
          </a:prstGeom>
        </p:spPr>
        <p:txBody>
          <a:bodyPr vert="horz" lIns="91440" tIns="45720" rIns="91440" bIns="45720" rtlCol="0">
            <a:normAutofit fontScale="92500" lnSpcReduction="10000"/>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800" b="1" dirty="0" err="1"/>
              <a:t>Estrategia</a:t>
            </a:r>
            <a:r>
              <a:rPr lang="en-US" sz="1800" b="1" dirty="0"/>
              <a:t> de </a:t>
            </a:r>
            <a:r>
              <a:rPr lang="en-US" sz="1800" b="1" dirty="0" err="1"/>
              <a:t>Incentivo</a:t>
            </a:r>
            <a:r>
              <a:rPr lang="en-US" sz="1800" b="1" dirty="0"/>
              <a:t> a la </a:t>
            </a:r>
            <a:r>
              <a:rPr lang="en-US" sz="1800" b="1" dirty="0" err="1"/>
              <a:t>Reserva</a:t>
            </a:r>
            <a:r>
              <a:rPr lang="en-US" sz="1800" b="1" dirty="0"/>
              <a:t> </a:t>
            </a:r>
            <a:r>
              <a:rPr lang="en-US" sz="1800" b="1" dirty="0" err="1"/>
              <a:t>Instantánea</a:t>
            </a:r>
            <a:r>
              <a:rPr lang="en-US" sz="1800" b="1" dirty="0"/>
              <a:t> </a:t>
            </a:r>
            <a:r>
              <a:rPr lang="en-US" sz="1800" b="1" dirty="0" err="1"/>
              <a:t>Inteligente</a:t>
            </a:r>
            <a:endParaRPr lang="en-US" sz="1800" b="1" dirty="0"/>
          </a:p>
        </p:txBody>
      </p:sp>
      <p:sp>
        <p:nvSpPr>
          <p:cNvPr id="11" name="CaixaDeTexto 10">
            <a:extLst>
              <a:ext uri="{FF2B5EF4-FFF2-40B4-BE49-F238E27FC236}">
                <a16:creationId xmlns:a16="http://schemas.microsoft.com/office/drawing/2014/main" id="{83CCFBEC-4603-4228-0653-40EA746286E8}"/>
              </a:ext>
            </a:extLst>
          </p:cNvPr>
          <p:cNvSpPr txBox="1"/>
          <p:nvPr/>
        </p:nvSpPr>
        <p:spPr>
          <a:xfrm>
            <a:off x="542260" y="2434856"/>
            <a:ext cx="5390707" cy="3997842"/>
          </a:xfrm>
          <a:prstGeom prst="rect">
            <a:avLst/>
          </a:prstGeom>
        </p:spPr>
        <p:txBody>
          <a:bodyPr vert="horz" lIns="91440" tIns="45720" rIns="91440" bIns="45720" rtlCol="0">
            <a:normAutofit/>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s-ES" b="1" dirty="0"/>
              <a:t>Objetivo:</a:t>
            </a:r>
          </a:p>
          <a:p>
            <a:r>
              <a:rPr lang="es-ES" dirty="0"/>
              <a:t>Aumentar la ocupación y conversión de los anuncios con mayor potencial de rendimiento, utilizando reserva instantánea de forma segmentada y estratégica.</a:t>
            </a:r>
          </a:p>
          <a:p>
            <a:r>
              <a:rPr lang="es-ES" b="1" dirty="0"/>
              <a:t>Componentes:</a:t>
            </a:r>
          </a:p>
          <a:p>
            <a:r>
              <a:rPr lang="es-ES" dirty="0"/>
              <a:t>Identificación de Anuncios Elegibles</a:t>
            </a:r>
          </a:p>
          <a:p>
            <a:r>
              <a:rPr lang="es-ES" dirty="0"/>
              <a:t>Análisis basado en:</a:t>
            </a:r>
          </a:p>
          <a:p>
            <a:pPr marL="285750" indent="-285750">
              <a:buFont typeface="Arial" panose="020B0604020202020204" pitchFamily="34" charset="0"/>
              <a:buChar char="•"/>
            </a:pPr>
            <a:r>
              <a:rPr lang="es-ES" dirty="0"/>
              <a:t>Tipo de inmueble: priorizar </a:t>
            </a:r>
            <a:r>
              <a:rPr lang="es-ES" i="1" dirty="0" err="1"/>
              <a:t>Entire</a:t>
            </a:r>
            <a:r>
              <a:rPr lang="es-ES" i="1" dirty="0"/>
              <a:t> home/</a:t>
            </a:r>
            <a:r>
              <a:rPr lang="es-ES" i="1" dirty="0" err="1"/>
              <a:t>apt</a:t>
            </a:r>
            <a:r>
              <a:rPr lang="es-ES" dirty="0"/>
              <a:t>;</a:t>
            </a:r>
          </a:p>
          <a:p>
            <a:pPr marL="285750" indent="-285750">
              <a:buFont typeface="Arial" panose="020B0604020202020204" pitchFamily="34" charset="0"/>
              <a:buChar char="•"/>
            </a:pPr>
            <a:r>
              <a:rPr lang="es-ES" dirty="0"/>
              <a:t>Historial de reservas: alta demanda;</a:t>
            </a:r>
          </a:p>
          <a:p>
            <a:pPr marL="285750" indent="-285750">
              <a:buFont typeface="Arial" panose="020B0604020202020204" pitchFamily="34" charset="0"/>
              <a:buChar char="•"/>
            </a:pPr>
            <a:r>
              <a:rPr lang="es-ES" dirty="0"/>
              <a:t>Evaluaciones buenas y consistentes.</a:t>
            </a:r>
          </a:p>
        </p:txBody>
      </p:sp>
    </p:spTree>
    <p:extLst>
      <p:ext uri="{BB962C8B-B14F-4D97-AF65-F5344CB8AC3E}">
        <p14:creationId xmlns:p14="http://schemas.microsoft.com/office/powerpoint/2010/main" val="151501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26B3-DD45-226B-1C4C-A9FB776A1F51}"/>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632579D3-D0D6-1D1D-4B3E-67008A7BA9C3}"/>
              </a:ext>
            </a:extLst>
          </p:cNvPr>
          <p:cNvSpPr/>
          <p:nvPr/>
        </p:nvSpPr>
        <p:spPr>
          <a:xfrm rot="5400000">
            <a:off x="1674583" y="-1027991"/>
            <a:ext cx="659311" cy="4008476"/>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 name="Título 1">
            <a:extLst>
              <a:ext uri="{FF2B5EF4-FFF2-40B4-BE49-F238E27FC236}">
                <a16:creationId xmlns:a16="http://schemas.microsoft.com/office/drawing/2014/main" id="{DFCA65D6-27C8-D97C-99B5-D25074FE53E3}"/>
              </a:ext>
            </a:extLst>
          </p:cNvPr>
          <p:cNvSpPr txBox="1">
            <a:spLocks/>
          </p:cNvSpPr>
          <p:nvPr/>
        </p:nvSpPr>
        <p:spPr>
          <a:xfrm>
            <a:off x="359923" y="694363"/>
            <a:ext cx="3425268" cy="581395"/>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a:solidFill>
                  <a:schemeClr val="accent3"/>
                </a:solidFill>
              </a:rPr>
              <a:t>Próximos </a:t>
            </a:r>
            <a:r>
              <a:rPr lang="pt-BR" b="1" spc="300" dirty="0" err="1">
                <a:solidFill>
                  <a:schemeClr val="accent3"/>
                </a:solidFill>
              </a:rPr>
              <a:t>pasos</a:t>
            </a:r>
            <a:endParaRPr lang="en-US" b="1" spc="300" dirty="0">
              <a:solidFill>
                <a:schemeClr val="accent3"/>
              </a:solidFill>
            </a:endParaRPr>
          </a:p>
        </p:txBody>
      </p:sp>
      <p:pic>
        <p:nvPicPr>
          <p:cNvPr id="2" name="Imagem 1" descr="Padrão do plano de fundo">
            <a:extLst>
              <a:ext uri="{FF2B5EF4-FFF2-40B4-BE49-F238E27FC236}">
                <a16:creationId xmlns:a16="http://schemas.microsoft.com/office/drawing/2014/main" id="{24116101-BD4A-C0C1-6E38-5F38389069D4}"/>
              </a:ext>
            </a:extLst>
          </p:cNvPr>
          <p:cNvPicPr>
            <a:picLocks noChangeAspect="1"/>
          </p:cNvPicPr>
          <p:nvPr/>
        </p:nvPicPr>
        <p:blipFill>
          <a:blip r:embed="rId2"/>
          <a:srcRect l="10326" r="9987"/>
          <a:stretch/>
        </p:blipFill>
        <p:spPr>
          <a:xfrm>
            <a:off x="6070057" y="0"/>
            <a:ext cx="3073943" cy="6858000"/>
          </a:xfrm>
          <a:prstGeom prst="rect">
            <a:avLst/>
          </a:prstGeom>
        </p:spPr>
      </p:pic>
      <p:sp>
        <p:nvSpPr>
          <p:cNvPr id="4" name="CaixaDeTexto 3">
            <a:extLst>
              <a:ext uri="{FF2B5EF4-FFF2-40B4-BE49-F238E27FC236}">
                <a16:creationId xmlns:a16="http://schemas.microsoft.com/office/drawing/2014/main" id="{C5BFF1A3-D7DD-16C9-8850-5D648BAC1CBD}"/>
              </a:ext>
            </a:extLst>
          </p:cNvPr>
          <p:cNvSpPr txBox="1"/>
          <p:nvPr/>
        </p:nvSpPr>
        <p:spPr>
          <a:xfrm>
            <a:off x="670703" y="1577992"/>
            <a:ext cx="4806481" cy="584775"/>
          </a:xfrm>
          <a:prstGeom prst="rect">
            <a:avLst/>
          </a:prstGeom>
        </p:spPr>
        <p:txBody>
          <a:bodyPr vert="horz" lIns="91440" tIns="45720" rIns="91440" bIns="45720" rtlCol="0">
            <a:normAutofit fontScale="92500" lnSpcReduction="10000"/>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800" b="1" dirty="0" err="1"/>
              <a:t>Estrategia</a:t>
            </a:r>
            <a:r>
              <a:rPr lang="en-US" sz="1800" b="1" dirty="0"/>
              <a:t> de </a:t>
            </a:r>
            <a:r>
              <a:rPr lang="en-US" sz="1800" b="1" dirty="0" err="1"/>
              <a:t>Incentivo</a:t>
            </a:r>
            <a:r>
              <a:rPr lang="en-US" sz="1800" b="1" dirty="0"/>
              <a:t> a la </a:t>
            </a:r>
            <a:r>
              <a:rPr lang="en-US" sz="1800" b="1" dirty="0" err="1"/>
              <a:t>Reserva</a:t>
            </a:r>
            <a:r>
              <a:rPr lang="en-US" sz="1800" b="1" dirty="0"/>
              <a:t> </a:t>
            </a:r>
            <a:r>
              <a:rPr lang="en-US" sz="1800" b="1" dirty="0" err="1"/>
              <a:t>Instantánea</a:t>
            </a:r>
            <a:r>
              <a:rPr lang="en-US" sz="1800" b="1" dirty="0"/>
              <a:t> </a:t>
            </a:r>
            <a:r>
              <a:rPr lang="en-US" sz="1800" b="1" dirty="0" err="1"/>
              <a:t>Inteligente</a:t>
            </a:r>
            <a:endParaRPr lang="en-US" sz="1800" b="1" dirty="0"/>
          </a:p>
        </p:txBody>
      </p:sp>
      <p:sp>
        <p:nvSpPr>
          <p:cNvPr id="5" name="CaixaDeTexto 4">
            <a:extLst>
              <a:ext uri="{FF2B5EF4-FFF2-40B4-BE49-F238E27FC236}">
                <a16:creationId xmlns:a16="http://schemas.microsoft.com/office/drawing/2014/main" id="{31C29758-FAA2-72EF-04AF-3F7EE12EBD09}"/>
              </a:ext>
            </a:extLst>
          </p:cNvPr>
          <p:cNvSpPr txBox="1"/>
          <p:nvPr/>
        </p:nvSpPr>
        <p:spPr>
          <a:xfrm>
            <a:off x="359923" y="2347332"/>
            <a:ext cx="5117261" cy="4202324"/>
          </a:xfrm>
          <a:prstGeom prst="rect">
            <a:avLst/>
          </a:prstGeom>
        </p:spPr>
        <p:txBody>
          <a:bodyPr vert="horz" lIns="91440" tIns="45720" rIns="91440" bIns="45720" rtlCol="0">
            <a:normAutofit/>
          </a:bodyPr>
          <a:lstStyle>
            <a:defPPr>
              <a:defRPr lang="en-US"/>
            </a:defPPr>
            <a:lvl1pPr indent="0" algn="just">
              <a:spcBef>
                <a:spcPct val="20000"/>
              </a:spcBef>
              <a:spcAft>
                <a:spcPts val="1125"/>
              </a:spcAft>
              <a:buFont typeface="Arial"/>
              <a:buNone/>
              <a:defRPr sz="1600" b="1">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s-ES" dirty="0"/>
              <a:t>Campaña de Incentivo a la Reserva Instantánea</a:t>
            </a:r>
          </a:p>
          <a:p>
            <a:pPr marL="285750" indent="-285750">
              <a:buFont typeface="Arial" panose="020B0604020202020204" pitchFamily="34" charset="0"/>
              <a:buChar char="•"/>
            </a:pPr>
            <a:r>
              <a:rPr lang="es-ES" b="0" dirty="0"/>
              <a:t>Bonificación temporal por reservas instantáneas aceptadas;</a:t>
            </a:r>
          </a:p>
          <a:p>
            <a:pPr marL="285750" indent="-285750">
              <a:buFont typeface="Arial" panose="020B0604020202020204" pitchFamily="34" charset="0"/>
              <a:buChar char="•"/>
            </a:pPr>
            <a:r>
              <a:rPr lang="es-ES" b="0" dirty="0"/>
              <a:t>Destacar anuncios con sello "Reserva Instantánea" en los resultados de búsqueda.</a:t>
            </a:r>
          </a:p>
          <a:p>
            <a:pPr marL="285750" indent="-285750">
              <a:buFont typeface="Arial" panose="020B0604020202020204" pitchFamily="34" charset="0"/>
              <a:buChar char="•"/>
            </a:pPr>
            <a:r>
              <a:rPr lang="es-ES" b="0" dirty="0"/>
              <a:t>Gestión Activa con Soporte Operacional</a:t>
            </a:r>
          </a:p>
          <a:p>
            <a:pPr marL="285750" indent="-285750">
              <a:buFont typeface="Arial" panose="020B0604020202020204" pitchFamily="34" charset="0"/>
              <a:buChar char="•"/>
            </a:pPr>
            <a:r>
              <a:rPr lang="es-ES" b="0" dirty="0"/>
              <a:t>Soporte para gestión de calendario automático con límites diarios configurables.</a:t>
            </a:r>
          </a:p>
          <a:p>
            <a:r>
              <a:rPr lang="es-ES" dirty="0"/>
              <a:t>Monitoreo de Impacto</a:t>
            </a:r>
          </a:p>
          <a:p>
            <a:r>
              <a:rPr lang="es-ES" b="0" dirty="0"/>
              <a:t>A/B </a:t>
            </a:r>
            <a:r>
              <a:rPr lang="es-ES" b="0" dirty="0" err="1"/>
              <a:t>testing</a:t>
            </a:r>
            <a:r>
              <a:rPr lang="es-ES" b="0" dirty="0"/>
              <a:t> con activación controlada en ciudades como Girona para ajustar enfoque local.</a:t>
            </a:r>
          </a:p>
        </p:txBody>
      </p:sp>
    </p:spTree>
    <p:extLst>
      <p:ext uri="{BB962C8B-B14F-4D97-AF65-F5344CB8AC3E}">
        <p14:creationId xmlns:p14="http://schemas.microsoft.com/office/powerpoint/2010/main" val="103026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0695-FDB3-A8DA-45FB-4C0A41283E9B}"/>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D9019FC3-644D-9584-6A84-A81B5B76238A}"/>
              </a:ext>
            </a:extLst>
          </p:cNvPr>
          <p:cNvSpPr/>
          <p:nvPr/>
        </p:nvSpPr>
        <p:spPr>
          <a:xfrm>
            <a:off x="189780" y="1656271"/>
            <a:ext cx="3545457" cy="354545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562A8D72-F7CC-393D-7CFC-3777D71F1D80}"/>
              </a:ext>
            </a:extLst>
          </p:cNvPr>
          <p:cNvSpPr/>
          <p:nvPr/>
        </p:nvSpPr>
        <p:spPr>
          <a:xfrm>
            <a:off x="0" y="0"/>
            <a:ext cx="9144000" cy="863441"/>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2" name="Imagem 11" descr="Logotipo&#10;&#10;O conteúdo gerado por IA pode estar incorreto.">
            <a:extLst>
              <a:ext uri="{FF2B5EF4-FFF2-40B4-BE49-F238E27FC236}">
                <a16:creationId xmlns:a16="http://schemas.microsoft.com/office/drawing/2014/main" id="{5F0071D0-C97A-8FA6-F706-862EA9A9F69B}"/>
              </a:ext>
            </a:extLst>
          </p:cNvPr>
          <p:cNvPicPr>
            <a:picLocks noChangeAspect="1"/>
          </p:cNvPicPr>
          <p:nvPr/>
        </p:nvPicPr>
        <p:blipFill>
          <a:blip r:embed="rId3"/>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260488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9D6-E4AC-43FF-4659-0A65413C46E5}"/>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869573A9-9CE6-1242-CE90-30A21236E197}"/>
              </a:ext>
            </a:extLst>
          </p:cNvPr>
          <p:cNvSpPr/>
          <p:nvPr/>
        </p:nvSpPr>
        <p:spPr>
          <a:xfrm>
            <a:off x="0" y="2160517"/>
            <a:ext cx="9144000" cy="2536966"/>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4" name="Imagem 3" descr="Logotipo">
            <a:extLst>
              <a:ext uri="{FF2B5EF4-FFF2-40B4-BE49-F238E27FC236}">
                <a16:creationId xmlns:a16="http://schemas.microsoft.com/office/drawing/2014/main" id="{3E1FC60F-C019-F48C-1F85-6FEFC56A1AF9}"/>
              </a:ext>
            </a:extLst>
          </p:cNvPr>
          <p:cNvPicPr>
            <a:picLocks noChangeAspect="1"/>
          </p:cNvPicPr>
          <p:nvPr/>
        </p:nvPicPr>
        <p:blipFill>
          <a:blip r:embed="rId2"/>
          <a:stretch>
            <a:fillRect/>
          </a:stretch>
        </p:blipFill>
        <p:spPr>
          <a:xfrm>
            <a:off x="1143000" y="2583691"/>
            <a:ext cx="6305909" cy="1193919"/>
          </a:xfrm>
          <a:prstGeom prst="rect">
            <a:avLst/>
          </a:prstGeom>
          <a:effectLst>
            <a:outerShdw blurRad="50800" dist="38100" dir="2700000" algn="tl" rotWithShape="0">
              <a:prstClr val="black">
                <a:alpha val="0"/>
              </a:prstClr>
            </a:outerShdw>
          </a:effectLst>
        </p:spPr>
      </p:pic>
      <p:sp>
        <p:nvSpPr>
          <p:cNvPr id="5" name="CaixaDeTexto 4">
            <a:extLst>
              <a:ext uri="{FF2B5EF4-FFF2-40B4-BE49-F238E27FC236}">
                <a16:creationId xmlns:a16="http://schemas.microsoft.com/office/drawing/2014/main" id="{B359AFD8-1EFA-5339-0980-E241D292C989}"/>
              </a:ext>
            </a:extLst>
          </p:cNvPr>
          <p:cNvSpPr txBox="1"/>
          <p:nvPr/>
        </p:nvSpPr>
        <p:spPr>
          <a:xfrm>
            <a:off x="3830128" y="3791112"/>
            <a:ext cx="1483744" cy="523220"/>
          </a:xfrm>
          <a:prstGeom prst="rect">
            <a:avLst/>
          </a:prstGeom>
          <a:noFill/>
        </p:spPr>
        <p:txBody>
          <a:bodyPr wrap="square" rtlCol="0">
            <a:spAutoFit/>
          </a:bodyPr>
          <a:lstStyle/>
          <a:p>
            <a:r>
              <a:rPr lang="pt-BR" sz="2800" dirty="0" err="1">
                <a:solidFill>
                  <a:schemeClr val="accent3"/>
                </a:solidFill>
                <a:latin typeface="Segoe UI" panose="020B0502040204020203" pitchFamily="34" charset="0"/>
                <a:cs typeface="Segoe UI" panose="020B0502040204020203" pitchFamily="34" charset="0"/>
              </a:rPr>
              <a:t>Gràcies</a:t>
            </a:r>
            <a:r>
              <a:rPr lang="pt-BR" sz="2800" dirty="0">
                <a:solidFill>
                  <a:schemeClr val="accent3"/>
                </a:solidFill>
                <a:latin typeface="Segoe UI" panose="020B0502040204020203" pitchFamily="34" charset="0"/>
                <a:cs typeface="Segoe UI" panose="020B0502040204020203" pitchFamily="34" charset="0"/>
              </a:rPr>
              <a:t>!</a:t>
            </a:r>
            <a:endParaRPr lang="en-US" sz="2800" dirty="0">
              <a:solidFill>
                <a:schemeClr val="accent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2616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3052-FD65-E693-52FB-C0C017045133}"/>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7A6D12C4-6EE4-9490-0D49-A7B65AF5BB46}"/>
              </a:ext>
            </a:extLst>
          </p:cNvPr>
          <p:cNvSpPr/>
          <p:nvPr/>
        </p:nvSpPr>
        <p:spPr>
          <a:xfrm rot="5400000">
            <a:off x="1697666" y="-1051076"/>
            <a:ext cx="659311" cy="4054645"/>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8DA001DD-4CC7-37C1-8085-4F33237AF9E6}"/>
              </a:ext>
            </a:extLst>
          </p:cNvPr>
          <p:cNvSpPr/>
          <p:nvPr/>
        </p:nvSpPr>
        <p:spPr>
          <a:xfrm>
            <a:off x="638827" y="2655651"/>
            <a:ext cx="8091814" cy="3131374"/>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C1B52193-53C5-9591-1039-03F8AACCE454}"/>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A8AC68EF-02C5-2B1E-1BAD-3C359B16F7D4}"/>
              </a:ext>
            </a:extLst>
          </p:cNvPr>
          <p:cNvSpPr>
            <a:spLocks noGrp="1"/>
          </p:cNvSpPr>
          <p:nvPr>
            <p:ph type="title"/>
          </p:nvPr>
        </p:nvSpPr>
        <p:spPr>
          <a:xfrm>
            <a:off x="0" y="646590"/>
            <a:ext cx="4362745" cy="581395"/>
          </a:xfrm>
        </p:spPr>
        <p:txBody>
          <a:bodyPr>
            <a:normAutofit fontScale="90000"/>
          </a:bodyPr>
          <a:lstStyle/>
          <a:p>
            <a:r>
              <a:rPr lang="pt-BR" b="1" spc="300" dirty="0" err="1">
                <a:solidFill>
                  <a:schemeClr val="accent3"/>
                </a:solidFill>
              </a:rPr>
              <a:t>KPI’s</a:t>
            </a:r>
            <a:r>
              <a:rPr lang="pt-BR" b="1" spc="300" dirty="0">
                <a:solidFill>
                  <a:schemeClr val="accent3"/>
                </a:solidFill>
              </a:rPr>
              <a:t> Semana 2</a:t>
            </a:r>
            <a:endParaRPr lang="en-US" b="1" spc="300" dirty="0">
              <a:solidFill>
                <a:schemeClr val="accent3"/>
              </a:solidFill>
            </a:endParaRPr>
          </a:p>
        </p:txBody>
      </p:sp>
      <p:sp>
        <p:nvSpPr>
          <p:cNvPr id="11" name="Content Placeholder 2">
            <a:extLst>
              <a:ext uri="{FF2B5EF4-FFF2-40B4-BE49-F238E27FC236}">
                <a16:creationId xmlns:a16="http://schemas.microsoft.com/office/drawing/2014/main" id="{FDFAD802-2C44-CD45-0E1B-BD981BF08010}"/>
              </a:ext>
            </a:extLst>
          </p:cNvPr>
          <p:cNvSpPr txBox="1">
            <a:spLocks/>
          </p:cNvSpPr>
          <p:nvPr/>
        </p:nvSpPr>
        <p:spPr>
          <a:xfrm>
            <a:off x="1050112" y="2996817"/>
            <a:ext cx="7043774" cy="25382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s-ES" sz="1900" dirty="0">
                <a:solidFill>
                  <a:schemeClr val="accent2"/>
                </a:solidFill>
                <a:latin typeface="Segoe UI" panose="020B0502040204020203" pitchFamily="34" charset="0"/>
                <a:cs typeface="Segoe UI" panose="020B0502040204020203" pitchFamily="34" charset="0"/>
              </a:rPr>
              <a:t>En esta presentación analizamos los principales indicadores clave de rendimiento (</a:t>
            </a:r>
            <a:r>
              <a:rPr lang="es-ES" sz="1900" dirty="0" err="1">
                <a:solidFill>
                  <a:schemeClr val="accent2"/>
                </a:solidFill>
                <a:latin typeface="Segoe UI" panose="020B0502040204020203" pitchFamily="34" charset="0"/>
                <a:cs typeface="Segoe UI" panose="020B0502040204020203" pitchFamily="34" charset="0"/>
              </a:rPr>
              <a:t>KPIs</a:t>
            </a:r>
            <a:r>
              <a:rPr lang="es-ES" sz="1900" dirty="0">
                <a:solidFill>
                  <a:schemeClr val="accent2"/>
                </a:solidFill>
                <a:latin typeface="Segoe UI" panose="020B0502040204020203" pitchFamily="34" charset="0"/>
                <a:cs typeface="Segoe UI" panose="020B0502040204020203" pitchFamily="34" charset="0"/>
              </a:rPr>
              <a:t>) relacionados con la actividad y la experiencia del cliente en nuestra plataforma. Estos </a:t>
            </a:r>
            <a:r>
              <a:rPr lang="es-ES" sz="1900" dirty="0" err="1">
                <a:solidFill>
                  <a:schemeClr val="accent2"/>
                </a:solidFill>
                <a:latin typeface="Segoe UI" panose="020B0502040204020203" pitchFamily="34" charset="0"/>
                <a:cs typeface="Segoe UI" panose="020B0502040204020203" pitchFamily="34" charset="0"/>
              </a:rPr>
              <a:t>KPIs</a:t>
            </a:r>
            <a:r>
              <a:rPr lang="es-ES" sz="1900" dirty="0">
                <a:solidFill>
                  <a:schemeClr val="accent2"/>
                </a:solidFill>
                <a:latin typeface="Segoe UI" panose="020B0502040204020203" pitchFamily="34" charset="0"/>
                <a:cs typeface="Segoe UI" panose="020B0502040204020203" pitchFamily="34" charset="0"/>
              </a:rPr>
              <a:t> nos permiten evaluar la eficiencia operativa, identificar patrones de ocupación y medir el nivel de satisfacción de los usuarios. Su análisis nos orienta hacia una toma de decisiones más informada y estratégica.</a:t>
            </a:r>
            <a:endParaRPr lang="en-US" sz="1900" dirty="0">
              <a:solidFill>
                <a:schemeClr val="accent2"/>
              </a:solidFill>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180BA3F8-EC91-C253-8873-1202EEDA8E5B}"/>
              </a:ext>
            </a:extLst>
          </p:cNvPr>
          <p:cNvPicPr>
            <a:picLocks noChangeAspect="1"/>
          </p:cNvPicPr>
          <p:nvPr/>
        </p:nvPicPr>
        <p:blipFill>
          <a:blip r:embed="rId2"/>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420091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55391-CA77-1CFF-6359-BBF4D58A83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526E61-5BFB-DAF5-A376-0293AA3BDB5B}"/>
              </a:ext>
            </a:extLst>
          </p:cNvPr>
          <p:cNvSpPr>
            <a:spLocks noGrp="1"/>
          </p:cNvSpPr>
          <p:nvPr>
            <p:ph type="title"/>
          </p:nvPr>
        </p:nvSpPr>
        <p:spPr>
          <a:xfrm>
            <a:off x="764088" y="274637"/>
            <a:ext cx="7402882" cy="1967522"/>
          </a:xfrm>
        </p:spPr>
        <p:txBody>
          <a:bodyPr>
            <a:normAutofit/>
          </a:bodyPr>
          <a:lstStyle/>
          <a:p>
            <a:pPr lvl="0" algn="l">
              <a:lnSpc>
                <a:spcPct val="107000"/>
              </a:lnSpc>
              <a:spcAft>
                <a:spcPts val="800"/>
              </a:spcAft>
              <a:buSzPts val="1000"/>
              <a:tabLst>
                <a:tab pos="457200" algn="l"/>
              </a:tabLst>
            </a:pPr>
            <a:br>
              <a:rPr lang="es-ES" sz="1400" dirty="0">
                <a:solidFill>
                  <a:schemeClr val="accent2"/>
                </a:solidFill>
                <a:latin typeface="Segoe UI" panose="020B0502040204020203" pitchFamily="34" charset="0"/>
                <a:ea typeface="+mn-ea"/>
                <a:cs typeface="Segoe UI" panose="020B0502040204020203" pitchFamily="34" charset="0"/>
              </a:rPr>
            </a:br>
            <a:r>
              <a:rPr lang="es-ES" sz="1800" dirty="0">
                <a:solidFill>
                  <a:schemeClr val="accent2"/>
                </a:solidFill>
                <a:latin typeface="Segoe UI" panose="020B0502040204020203" pitchFamily="34" charset="0"/>
                <a:ea typeface="+mn-ea"/>
                <a:cs typeface="Segoe UI" panose="020B0502040204020203" pitchFamily="34" charset="0"/>
              </a:rPr>
              <a:t>Mide el porcentaje de días ocupados respecto a la disponibilidad total en los últimos 30 días.</a:t>
            </a:r>
            <a:br>
              <a:rPr lang="es-ES" sz="1800" kern="100" dirty="0">
                <a:effectLst/>
                <a:latin typeface="Calibri" panose="020F0502020204030204" pitchFamily="34" charset="0"/>
                <a:ea typeface="Calibri" panose="020F0502020204030204" pitchFamily="34" charset="0"/>
                <a:cs typeface="Times New Roman" panose="02020603050405020304" pitchFamily="18" charset="0"/>
              </a:rPr>
            </a:br>
            <a:r>
              <a:rPr lang="es-ES" sz="1800" dirty="0">
                <a:solidFill>
                  <a:schemeClr val="accent2"/>
                </a:solidFill>
                <a:latin typeface="Segoe UI" panose="020B0502040204020203" pitchFamily="34" charset="0"/>
                <a:ea typeface="+mn-ea"/>
                <a:cs typeface="Segoe UI" panose="020B0502040204020203" pitchFamily="34" charset="0"/>
              </a:rPr>
              <a:t> </a:t>
            </a:r>
            <a:br>
              <a:rPr lang="es-ES" sz="1800" dirty="0">
                <a:solidFill>
                  <a:schemeClr val="accent2"/>
                </a:solidFill>
                <a:latin typeface="Segoe UI" panose="020B0502040204020203" pitchFamily="34" charset="0"/>
                <a:ea typeface="+mn-ea"/>
                <a:cs typeface="Segoe UI" panose="020B0502040204020203" pitchFamily="34" charset="0"/>
              </a:rPr>
            </a:br>
            <a:br>
              <a:rPr lang="es-ES" sz="1400" kern="100" dirty="0">
                <a:effectLst/>
                <a:latin typeface="Calibri" panose="020F0502020204030204" pitchFamily="34" charset="0"/>
                <a:ea typeface="Calibri" panose="020F0502020204030204" pitchFamily="34" charset="0"/>
                <a:cs typeface="Times New Roman" panose="02020603050405020304" pitchFamily="18" charset="0"/>
              </a:rPr>
            </a:br>
            <a:br>
              <a:rPr lang="es-ES" sz="1400" b="0" dirty="0">
                <a:solidFill>
                  <a:srgbClr val="CCCCCC"/>
                </a:solidFill>
                <a:effectLst/>
                <a:latin typeface="Consolas" panose="020B0609020204030204" pitchFamily="49" charset="0"/>
              </a:rPr>
            </a:br>
            <a:endParaRPr lang="es-ES" sz="1400" dirty="0"/>
          </a:p>
        </p:txBody>
      </p:sp>
      <p:pic>
        <p:nvPicPr>
          <p:cNvPr id="5" name="Marcador de contenido 4">
            <a:extLst>
              <a:ext uri="{FF2B5EF4-FFF2-40B4-BE49-F238E27FC236}">
                <a16:creationId xmlns:a16="http://schemas.microsoft.com/office/drawing/2014/main" id="{544902B4-463B-7930-5DA7-86F5BD90A72F}"/>
              </a:ext>
            </a:extLst>
          </p:cNvPr>
          <p:cNvPicPr>
            <a:picLocks noGrp="1" noChangeAspect="1"/>
          </p:cNvPicPr>
          <p:nvPr>
            <p:ph idx="1"/>
          </p:nvPr>
        </p:nvPicPr>
        <p:blipFill>
          <a:blip r:embed="rId2"/>
          <a:stretch>
            <a:fillRect/>
          </a:stretch>
        </p:blipFill>
        <p:spPr>
          <a:xfrm>
            <a:off x="820455" y="1479730"/>
            <a:ext cx="3645074" cy="2240500"/>
          </a:xfrm>
        </p:spPr>
      </p:pic>
      <p:pic>
        <p:nvPicPr>
          <p:cNvPr id="3" name="Imagen 2">
            <a:extLst>
              <a:ext uri="{FF2B5EF4-FFF2-40B4-BE49-F238E27FC236}">
                <a16:creationId xmlns:a16="http://schemas.microsoft.com/office/drawing/2014/main" id="{60FB103F-FFCD-DA27-0C0B-18837B7727EF}"/>
              </a:ext>
            </a:extLst>
          </p:cNvPr>
          <p:cNvPicPr>
            <a:picLocks noChangeAspect="1"/>
          </p:cNvPicPr>
          <p:nvPr/>
        </p:nvPicPr>
        <p:blipFill>
          <a:blip r:embed="rId3"/>
          <a:stretch>
            <a:fillRect/>
          </a:stretch>
        </p:blipFill>
        <p:spPr>
          <a:xfrm>
            <a:off x="4872625" y="1479730"/>
            <a:ext cx="3645074" cy="2240500"/>
          </a:xfrm>
          <a:prstGeom prst="rect">
            <a:avLst/>
          </a:prstGeom>
        </p:spPr>
      </p:pic>
      <p:pic>
        <p:nvPicPr>
          <p:cNvPr id="6" name="Imagen 5">
            <a:extLst>
              <a:ext uri="{FF2B5EF4-FFF2-40B4-BE49-F238E27FC236}">
                <a16:creationId xmlns:a16="http://schemas.microsoft.com/office/drawing/2014/main" id="{3DE774FC-C9DE-5837-6558-F81A74685728}"/>
              </a:ext>
            </a:extLst>
          </p:cNvPr>
          <p:cNvPicPr>
            <a:picLocks noChangeAspect="1"/>
          </p:cNvPicPr>
          <p:nvPr/>
        </p:nvPicPr>
        <p:blipFill>
          <a:blip r:embed="rId4"/>
          <a:stretch>
            <a:fillRect/>
          </a:stretch>
        </p:blipFill>
        <p:spPr>
          <a:xfrm>
            <a:off x="820455" y="4096011"/>
            <a:ext cx="3645074" cy="2487352"/>
          </a:xfrm>
          <a:prstGeom prst="rect">
            <a:avLst/>
          </a:prstGeom>
        </p:spPr>
      </p:pic>
      <p:pic>
        <p:nvPicPr>
          <p:cNvPr id="8" name="Imagen 7">
            <a:extLst>
              <a:ext uri="{FF2B5EF4-FFF2-40B4-BE49-F238E27FC236}">
                <a16:creationId xmlns:a16="http://schemas.microsoft.com/office/drawing/2014/main" id="{5FC7D8FE-208F-6F36-6ED8-A43F9E2A454B}"/>
              </a:ext>
            </a:extLst>
          </p:cNvPr>
          <p:cNvPicPr>
            <a:picLocks noChangeAspect="1"/>
          </p:cNvPicPr>
          <p:nvPr/>
        </p:nvPicPr>
        <p:blipFill>
          <a:blip r:embed="rId5"/>
          <a:stretch>
            <a:fillRect/>
          </a:stretch>
        </p:blipFill>
        <p:spPr>
          <a:xfrm>
            <a:off x="4872625" y="4096011"/>
            <a:ext cx="3701441" cy="2487352"/>
          </a:xfrm>
          <a:prstGeom prst="rect">
            <a:avLst/>
          </a:prstGeom>
        </p:spPr>
      </p:pic>
    </p:spTree>
    <p:extLst>
      <p:ext uri="{BB962C8B-B14F-4D97-AF65-F5344CB8AC3E}">
        <p14:creationId xmlns:p14="http://schemas.microsoft.com/office/powerpoint/2010/main" val="88915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B05E-F2A2-1473-0AF1-ECEA2EE6091B}"/>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DBCA5C98-5B7B-FA54-E210-EB612C2D2EF1}"/>
              </a:ext>
            </a:extLst>
          </p:cNvPr>
          <p:cNvSpPr/>
          <p:nvPr/>
        </p:nvSpPr>
        <p:spPr>
          <a:xfrm rot="5400000">
            <a:off x="3791407" y="-3507289"/>
            <a:ext cx="659311" cy="8242124"/>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6271A68A-7AD8-5B81-25C3-053C2B14FFBD}"/>
              </a:ext>
            </a:extLst>
          </p:cNvPr>
          <p:cNvSpPr/>
          <p:nvPr/>
        </p:nvSpPr>
        <p:spPr>
          <a:xfrm>
            <a:off x="629989" y="1050757"/>
            <a:ext cx="8091814" cy="2180817"/>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DE40C710-94EA-7695-58EB-A1FCB0755F8C}"/>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789B6331-DE82-D086-C8C0-A68DD820CE18}"/>
              </a:ext>
            </a:extLst>
          </p:cNvPr>
          <p:cNvSpPr>
            <a:spLocks noGrp="1"/>
          </p:cNvSpPr>
          <p:nvPr>
            <p:ph type="title"/>
          </p:nvPr>
        </p:nvSpPr>
        <p:spPr>
          <a:xfrm>
            <a:off x="35932" y="255413"/>
            <a:ext cx="7878870" cy="659312"/>
          </a:xfrm>
        </p:spPr>
        <p:txBody>
          <a:bodyPr>
            <a:normAutofit/>
          </a:bodyPr>
          <a:lstStyle/>
          <a:p>
            <a:r>
              <a:rPr lang="es-ES" sz="3200" b="1" spc="300" dirty="0">
                <a:solidFill>
                  <a:schemeClr val="accent3"/>
                </a:solidFill>
              </a:rPr>
              <a:t>Desempeño Actual y Plan de Expansión</a:t>
            </a:r>
            <a:endParaRPr lang="en-US" sz="3200" b="1" spc="300" dirty="0">
              <a:solidFill>
                <a:schemeClr val="accent3"/>
              </a:solidFill>
            </a:endParaRPr>
          </a:p>
        </p:txBody>
      </p:sp>
      <p:sp>
        <p:nvSpPr>
          <p:cNvPr id="11" name="Content Placeholder 2">
            <a:extLst>
              <a:ext uri="{FF2B5EF4-FFF2-40B4-BE49-F238E27FC236}">
                <a16:creationId xmlns:a16="http://schemas.microsoft.com/office/drawing/2014/main" id="{3981594E-E076-0D3F-304E-F8AFA59AA741}"/>
              </a:ext>
            </a:extLst>
          </p:cNvPr>
          <p:cNvSpPr txBox="1">
            <a:spLocks/>
          </p:cNvSpPr>
          <p:nvPr/>
        </p:nvSpPr>
        <p:spPr>
          <a:xfrm>
            <a:off x="959170" y="1260603"/>
            <a:ext cx="7043774" cy="213696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s-ES" sz="1600" dirty="0">
                <a:solidFill>
                  <a:schemeClr val="accent2"/>
                </a:solidFill>
                <a:latin typeface="+mj-lt"/>
                <a:cs typeface="Segoe UI" panose="020B0502040204020203" pitchFamily="34" charset="0"/>
              </a:rPr>
              <a:t>La tasa de ocupación global de nuestra empresa, con un 58.65%, se sitúa por encima del promedio de nuestros competidores, que oscila entre el 45-58%. Este resultado refleja un desempeño destacado, especialmente si consideramos que el 70% de nuestros alojamientos son apartamentos. De cara al futuro, nuestro objetivo es consolidar este rendimiento mediante una estrategia de expansión centrada en dos líneas clave: por un lado, aumentar la presencia de apartamentos en el territorio nacional, con especial foco en Canarias, una región con alta demanda en este tipo de alojamiento; y por otro, reforzar la categoría hotelera, que actualmente representa solo el 0.69% de nuestro portafolio, a pesar de seguir siendo la opción preferida por la mayoría de los turistas que visitan España. Esta doble estrategia permitirá diversificar nuestra propuesta de valor y maximizar la ocupación en distintos segmentos del mercado.</a:t>
            </a:r>
            <a:endParaRPr lang="en-US" sz="1600" dirty="0">
              <a:solidFill>
                <a:schemeClr val="accent2"/>
              </a:solidFill>
              <a:latin typeface="+mj-lt"/>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7E2BE492-0180-E0EA-5823-C9442FAA1423}"/>
              </a:ext>
            </a:extLst>
          </p:cNvPr>
          <p:cNvPicPr>
            <a:picLocks noChangeAspect="1"/>
          </p:cNvPicPr>
          <p:nvPr/>
        </p:nvPicPr>
        <p:blipFill>
          <a:blip r:embed="rId2"/>
          <a:stretch>
            <a:fillRect/>
          </a:stretch>
        </p:blipFill>
        <p:spPr>
          <a:xfrm>
            <a:off x="4362745" y="6228399"/>
            <a:ext cx="418507" cy="418507"/>
          </a:xfrm>
          <a:prstGeom prst="rect">
            <a:avLst/>
          </a:prstGeom>
        </p:spPr>
      </p:pic>
      <p:sp>
        <p:nvSpPr>
          <p:cNvPr id="8" name="Retângulo: Cantos Superiores Arredondados 1">
            <a:extLst>
              <a:ext uri="{FF2B5EF4-FFF2-40B4-BE49-F238E27FC236}">
                <a16:creationId xmlns:a16="http://schemas.microsoft.com/office/drawing/2014/main" id="{684812F9-45F3-4392-5C3E-4BB1D5E5155F}"/>
              </a:ext>
            </a:extLst>
          </p:cNvPr>
          <p:cNvSpPr/>
          <p:nvPr/>
        </p:nvSpPr>
        <p:spPr>
          <a:xfrm rot="5400000">
            <a:off x="3671513" y="-237069"/>
            <a:ext cx="803035" cy="8146064"/>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CuadroTexto 13">
            <a:extLst>
              <a:ext uri="{FF2B5EF4-FFF2-40B4-BE49-F238E27FC236}">
                <a16:creationId xmlns:a16="http://schemas.microsoft.com/office/drawing/2014/main" id="{46215908-1303-2AC5-6413-F16444C309C5}"/>
              </a:ext>
            </a:extLst>
          </p:cNvPr>
          <p:cNvSpPr txBox="1"/>
          <p:nvPr/>
        </p:nvSpPr>
        <p:spPr>
          <a:xfrm>
            <a:off x="-2" y="3637316"/>
            <a:ext cx="7878871" cy="461665"/>
          </a:xfrm>
          <a:prstGeom prst="rect">
            <a:avLst/>
          </a:prstGeom>
          <a:noFill/>
        </p:spPr>
        <p:txBody>
          <a:bodyPr wrap="square">
            <a:spAutoFit/>
          </a:bodyPr>
          <a:lstStyle/>
          <a:p>
            <a:r>
              <a:rPr lang="es-ES" sz="2400" b="1" spc="300" dirty="0">
                <a:solidFill>
                  <a:schemeClr val="accent3"/>
                </a:solidFill>
                <a:latin typeface="+mj-lt"/>
                <a:ea typeface="+mj-ea"/>
                <a:cs typeface="+mj-cs"/>
              </a:rPr>
              <a:t>Madrid</a:t>
            </a:r>
            <a:r>
              <a:rPr lang="es-ES" sz="2400" b="1" spc="300" dirty="0">
                <a:solidFill>
                  <a:schemeClr val="accent3"/>
                </a:solidFill>
              </a:rPr>
              <a:t> </a:t>
            </a:r>
            <a:r>
              <a:rPr lang="es-ES" sz="2400" b="1" spc="300" dirty="0">
                <a:solidFill>
                  <a:schemeClr val="accent3"/>
                </a:solidFill>
                <a:latin typeface="+mj-lt"/>
                <a:ea typeface="+mj-ea"/>
                <a:cs typeface="+mj-cs"/>
              </a:rPr>
              <a:t>como Modelo. Estrategia de Replicación</a:t>
            </a:r>
          </a:p>
        </p:txBody>
      </p:sp>
      <p:sp>
        <p:nvSpPr>
          <p:cNvPr id="15" name="Retângulo: Cantos Arredondados 11">
            <a:extLst>
              <a:ext uri="{FF2B5EF4-FFF2-40B4-BE49-F238E27FC236}">
                <a16:creationId xmlns:a16="http://schemas.microsoft.com/office/drawing/2014/main" id="{9043287F-07F2-BB88-73AC-C55B9B26D1E0}"/>
              </a:ext>
            </a:extLst>
          </p:cNvPr>
          <p:cNvSpPr/>
          <p:nvPr/>
        </p:nvSpPr>
        <p:spPr>
          <a:xfrm>
            <a:off x="629989" y="4440352"/>
            <a:ext cx="8146065" cy="2162235"/>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1600" dirty="0">
                <a:solidFill>
                  <a:schemeClr val="accent2"/>
                </a:solidFill>
                <a:latin typeface="+mj-lt"/>
                <a:cs typeface="Segoe UI" panose="020B0502040204020203" pitchFamily="34" charset="0"/>
              </a:rPr>
              <a:t>Madrid destaca, con un 64.13%, superando significativamente la media global de la empresa (58.65%). Este rendimiento reafirma su papel estratégico y evidencia un sólido comportamiento de la demanda. Con base en estos resultados, proponemos reforzar nuestra presencia en Madrid mediante una ampliación de la oferta, y replicar esta estrategia en otras ciudades con alto potencial turístico como Barcelona y Sevilla. Esto nos permitirá aprovechar sinergias operativas, ampliar mercado y consolidar una propuesta de valor eficaz y escalable</a:t>
            </a:r>
            <a:endParaRPr lang="en-US" sz="1600" dirty="0">
              <a:latin typeface="+mj-lt"/>
            </a:endParaRPr>
          </a:p>
        </p:txBody>
      </p:sp>
    </p:spTree>
    <p:extLst>
      <p:ext uri="{BB962C8B-B14F-4D97-AF65-F5344CB8AC3E}">
        <p14:creationId xmlns:p14="http://schemas.microsoft.com/office/powerpoint/2010/main" val="163937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593A-CE63-5A32-D779-9CA9247B041D}"/>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99F85BFC-1383-0FCC-0997-470D1B85B0F5}"/>
              </a:ext>
            </a:extLst>
          </p:cNvPr>
          <p:cNvSpPr/>
          <p:nvPr/>
        </p:nvSpPr>
        <p:spPr>
          <a:xfrm rot="5400000">
            <a:off x="3027319" y="-2209873"/>
            <a:ext cx="659311" cy="6713951"/>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623B3E9B-F4A0-FA6D-0FFA-58764452C3F8}"/>
              </a:ext>
            </a:extLst>
          </p:cNvPr>
          <p:cNvSpPr/>
          <p:nvPr/>
        </p:nvSpPr>
        <p:spPr>
          <a:xfrm>
            <a:off x="638827" y="2655651"/>
            <a:ext cx="8091814" cy="3131374"/>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C34703A2-A8F4-D816-A227-EFE06A96BEB9}"/>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4FC44954-712E-C4E0-3D1A-54554BEC5F08}"/>
              </a:ext>
            </a:extLst>
          </p:cNvPr>
          <p:cNvSpPr>
            <a:spLocks noGrp="1"/>
          </p:cNvSpPr>
          <p:nvPr>
            <p:ph type="title"/>
          </p:nvPr>
        </p:nvSpPr>
        <p:spPr>
          <a:xfrm>
            <a:off x="-1" y="663878"/>
            <a:ext cx="6526060" cy="892869"/>
          </a:xfrm>
        </p:spPr>
        <p:txBody>
          <a:bodyPr>
            <a:normAutofit/>
          </a:bodyPr>
          <a:lstStyle/>
          <a:p>
            <a:r>
              <a:rPr lang="pt-BR" b="1" spc="300" dirty="0" err="1">
                <a:solidFill>
                  <a:schemeClr val="accent3"/>
                </a:solidFill>
              </a:rPr>
              <a:t>Satisfacción</a:t>
            </a:r>
            <a:r>
              <a:rPr lang="pt-BR" b="1" spc="300" dirty="0">
                <a:solidFill>
                  <a:schemeClr val="accent3"/>
                </a:solidFill>
              </a:rPr>
              <a:t> </a:t>
            </a:r>
            <a:r>
              <a:rPr lang="pt-BR" b="1" spc="300" dirty="0" err="1">
                <a:solidFill>
                  <a:schemeClr val="accent3"/>
                </a:solidFill>
              </a:rPr>
              <a:t>del</a:t>
            </a:r>
            <a:r>
              <a:rPr lang="pt-BR" b="1" spc="300" dirty="0">
                <a:solidFill>
                  <a:schemeClr val="accent3"/>
                </a:solidFill>
              </a:rPr>
              <a:t> cliente</a:t>
            </a:r>
            <a:endParaRPr lang="en-US" b="1" spc="300" dirty="0">
              <a:solidFill>
                <a:schemeClr val="accent3"/>
              </a:solidFill>
            </a:endParaRPr>
          </a:p>
        </p:txBody>
      </p:sp>
      <p:sp>
        <p:nvSpPr>
          <p:cNvPr id="11" name="Content Placeholder 2">
            <a:extLst>
              <a:ext uri="{FF2B5EF4-FFF2-40B4-BE49-F238E27FC236}">
                <a16:creationId xmlns:a16="http://schemas.microsoft.com/office/drawing/2014/main" id="{5D643E4D-EEE7-EE9B-5EDE-533F8956AEF0}"/>
              </a:ext>
            </a:extLst>
          </p:cNvPr>
          <p:cNvSpPr txBox="1">
            <a:spLocks/>
          </p:cNvSpPr>
          <p:nvPr/>
        </p:nvSpPr>
        <p:spPr>
          <a:xfrm>
            <a:off x="1050112" y="2996817"/>
            <a:ext cx="7043774" cy="253822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s-ES" sz="1900" dirty="0"/>
            </a:br>
            <a:r>
              <a:rPr lang="es-ES" sz="1900" dirty="0">
                <a:solidFill>
                  <a:schemeClr val="accent2"/>
                </a:solidFill>
                <a:latin typeface="+mj-lt"/>
                <a:cs typeface="Segoe UI" panose="020B0502040204020203" pitchFamily="34" charset="0"/>
              </a:rPr>
              <a:t>El índice de satisfacción general de los clientes, con una puntuación de 92.42 sobre 100, refleja un nivel alto de satisfacción y confirma que la mayoría de los clientes están contentos con el servicio recibido. Destaca especialmente el ítem “</a:t>
            </a:r>
            <a:r>
              <a:rPr lang="es-ES" sz="1900" dirty="0" err="1">
                <a:solidFill>
                  <a:schemeClr val="accent2"/>
                </a:solidFill>
                <a:latin typeface="+mj-lt"/>
                <a:cs typeface="Segoe UI" panose="020B0502040204020203" pitchFamily="34" charset="0"/>
              </a:rPr>
              <a:t>Room</a:t>
            </a:r>
            <a:r>
              <a:rPr lang="es-ES" sz="1900" dirty="0">
                <a:solidFill>
                  <a:schemeClr val="accent2"/>
                </a:solidFill>
                <a:latin typeface="+mj-lt"/>
                <a:cs typeface="Segoe UI" panose="020B0502040204020203" pitchFamily="34" charset="0"/>
              </a:rPr>
              <a:t> </a:t>
            </a:r>
            <a:r>
              <a:rPr lang="es-ES" sz="1900" dirty="0" err="1">
                <a:solidFill>
                  <a:schemeClr val="accent2"/>
                </a:solidFill>
                <a:latin typeface="+mj-lt"/>
                <a:cs typeface="Segoe UI" panose="020B0502040204020203" pitchFamily="34" charset="0"/>
              </a:rPr>
              <a:t>with</a:t>
            </a:r>
            <a:r>
              <a:rPr lang="es-ES" sz="1900" dirty="0">
                <a:solidFill>
                  <a:schemeClr val="accent2"/>
                </a:solidFill>
                <a:latin typeface="+mj-lt"/>
                <a:cs typeface="Segoe UI" panose="020B0502040204020203" pitchFamily="34" charset="0"/>
              </a:rPr>
              <a:t> View”, que ha obtenido la puntuación perfecta de 100, indicando que esta característica es un factor clave de valor y una fortaleza del servicio ofrecido.</a:t>
            </a:r>
          </a:p>
          <a:p>
            <a:pPr marL="0" indent="0">
              <a:buNone/>
            </a:pPr>
            <a:br>
              <a:rPr lang="es-ES" sz="1900" dirty="0">
                <a:solidFill>
                  <a:schemeClr val="accent2"/>
                </a:solidFill>
                <a:latin typeface="+mj-lt"/>
                <a:cs typeface="Segoe UI" panose="020B0502040204020203" pitchFamily="34" charset="0"/>
              </a:rPr>
            </a:br>
            <a:r>
              <a:rPr lang="es-ES" sz="1900" dirty="0">
                <a:solidFill>
                  <a:schemeClr val="accent2"/>
                </a:solidFill>
                <a:latin typeface="+mj-lt"/>
                <a:cs typeface="Segoe UI" panose="020B0502040204020203" pitchFamily="34" charset="0"/>
              </a:rPr>
              <a:t>Para mantener y mejorar este alto nivel de satisfacción, se recomienda continuar invirtiendo en la captación de opciones con </a:t>
            </a:r>
            <a:r>
              <a:rPr lang="es-ES" sz="1900" dirty="0" err="1">
                <a:solidFill>
                  <a:schemeClr val="accent2"/>
                </a:solidFill>
                <a:latin typeface="+mj-lt"/>
                <a:cs typeface="Segoe UI" panose="020B0502040204020203" pitchFamily="34" charset="0"/>
              </a:rPr>
              <a:t>caracteristicas</a:t>
            </a:r>
            <a:r>
              <a:rPr lang="es-ES" sz="1900" dirty="0">
                <a:solidFill>
                  <a:schemeClr val="accent2"/>
                </a:solidFill>
                <a:latin typeface="+mj-lt"/>
                <a:cs typeface="Segoe UI" panose="020B0502040204020203" pitchFamily="34" charset="0"/>
              </a:rPr>
              <a:t> similares, ya que este aspecto es un diferenciador importante para los clientes. Además, es aconsejable analizar los demás ítems  para identificar posibles áreas de mejora que permitan elevar aún más la satisfacción general, acercándola a la puntuación perfecta.</a:t>
            </a:r>
          </a:p>
          <a:p>
            <a:pPr marL="0" indent="0" algn="just">
              <a:spcAft>
                <a:spcPts val="1125"/>
              </a:spcAft>
              <a:buNone/>
            </a:pPr>
            <a:endParaRPr lang="en-US" sz="1900" dirty="0">
              <a:solidFill>
                <a:schemeClr val="accent2"/>
              </a:solidFill>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CB9075A0-C758-4040-E09C-0A05320AF986}"/>
              </a:ext>
            </a:extLst>
          </p:cNvPr>
          <p:cNvPicPr>
            <a:picLocks noChangeAspect="1"/>
          </p:cNvPicPr>
          <p:nvPr/>
        </p:nvPicPr>
        <p:blipFill>
          <a:blip r:embed="rId2"/>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159177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50DC-3542-9519-4BB8-978F0EA05A06}"/>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3C7C933-AEA0-E97B-50F2-D6F5B0715A46}"/>
              </a:ext>
            </a:extLst>
          </p:cNvPr>
          <p:cNvSpPr>
            <a:spLocks noGrp="1"/>
          </p:cNvSpPr>
          <p:nvPr>
            <p:ph idx="1"/>
          </p:nvPr>
        </p:nvSpPr>
        <p:spPr>
          <a:xfrm>
            <a:off x="1023133" y="2879159"/>
            <a:ext cx="3701268" cy="1099682"/>
          </a:xfrm>
        </p:spPr>
        <p:txBody>
          <a:bodyPr>
            <a:normAutofit/>
          </a:bodyPr>
          <a:lstStyle/>
          <a:p>
            <a:pPr marL="0" indent="0">
              <a:lnSpc>
                <a:spcPct val="120000"/>
              </a:lnSpc>
              <a:buNone/>
            </a:pPr>
            <a:r>
              <a:rPr lang="es-ES" sz="4800" dirty="0">
                <a:solidFill>
                  <a:srgbClr val="80FFDB"/>
                </a:solidFill>
                <a:latin typeface="Segoe UI" panose="020B0502040204020203" pitchFamily="34" charset="0"/>
                <a:cs typeface="Segoe UI" panose="020B0502040204020203" pitchFamily="34" charset="0"/>
              </a:rPr>
              <a:t>Operaciones</a:t>
            </a:r>
          </a:p>
        </p:txBody>
      </p:sp>
      <p:pic>
        <p:nvPicPr>
          <p:cNvPr id="3" name="Imagem 2" descr="Rua com prédios antigos">
            <a:extLst>
              <a:ext uri="{FF2B5EF4-FFF2-40B4-BE49-F238E27FC236}">
                <a16:creationId xmlns:a16="http://schemas.microsoft.com/office/drawing/2014/main" id="{A9A576CF-ECA4-F983-2379-920764BDAD79}"/>
              </a:ext>
            </a:extLst>
          </p:cNvPr>
          <p:cNvPicPr>
            <a:picLocks noChangeAspect="1"/>
          </p:cNvPicPr>
          <p:nvPr/>
        </p:nvPicPr>
        <p:blipFill>
          <a:blip r:embed="rId3">
            <a:alphaModFix amt="81000"/>
          </a:blip>
          <a:srcRect l="10846" r="14066"/>
          <a:stretch/>
        </p:blipFill>
        <p:spPr>
          <a:xfrm>
            <a:off x="5710686" y="0"/>
            <a:ext cx="3433314" cy="6858000"/>
          </a:xfrm>
          <a:prstGeom prst="rect">
            <a:avLst/>
          </a:prstGeom>
        </p:spPr>
      </p:pic>
    </p:spTree>
    <p:extLst>
      <p:ext uri="{BB962C8B-B14F-4D97-AF65-F5344CB8AC3E}">
        <p14:creationId xmlns:p14="http://schemas.microsoft.com/office/powerpoint/2010/main" val="203548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DE1D-32F4-9F7D-D4AB-C24A1797119B}"/>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ACFBE86-E6E6-2DCF-3602-EE6B087D3E13}"/>
              </a:ext>
            </a:extLst>
          </p:cNvPr>
          <p:cNvSpPr>
            <a:spLocks noGrp="1"/>
          </p:cNvSpPr>
          <p:nvPr>
            <p:ph idx="1"/>
          </p:nvPr>
        </p:nvSpPr>
        <p:spPr>
          <a:xfrm>
            <a:off x="260373" y="1633536"/>
            <a:ext cx="8658159" cy="659312"/>
          </a:xfrm>
        </p:spPr>
        <p:txBody>
          <a:bodyPr>
            <a:normAutofit/>
          </a:bodyPr>
          <a:lstStyle/>
          <a:p>
            <a:pPr marL="0" indent="0" algn="just">
              <a:spcAft>
                <a:spcPts val="1125"/>
              </a:spcAft>
              <a:buNone/>
            </a:pPr>
            <a:r>
              <a:rPr lang="es-ES" sz="1600" b="0" i="0" dirty="0">
                <a:solidFill>
                  <a:schemeClr val="accent2"/>
                </a:solidFill>
                <a:effectLst/>
                <a:latin typeface="Segoe UI" panose="020B0502040204020203" pitchFamily="34" charset="0"/>
                <a:cs typeface="Segoe UI" panose="020B0502040204020203" pitchFamily="34" charset="0"/>
              </a:rPr>
              <a:t>¿Qué impacto tiene la opción de reservar instantánea sobre la disponibilidad media en cada ciudad?</a:t>
            </a:r>
            <a:endParaRPr lang="en-US" sz="1600" b="0" i="0" dirty="0">
              <a:solidFill>
                <a:schemeClr val="accent2"/>
              </a:solidFill>
              <a:effectLst/>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7D131AF6-584F-DE72-2C2F-96883717ADBC}"/>
              </a:ext>
            </a:extLst>
          </p:cNvPr>
          <p:cNvPicPr>
            <a:picLocks noChangeAspect="1"/>
          </p:cNvPicPr>
          <p:nvPr/>
        </p:nvPicPr>
        <p:blipFill>
          <a:blip r:embed="rId2"/>
          <a:stretch>
            <a:fillRect/>
          </a:stretch>
        </p:blipFill>
        <p:spPr>
          <a:xfrm>
            <a:off x="4362745" y="6228399"/>
            <a:ext cx="418507" cy="418507"/>
          </a:xfrm>
          <a:prstGeom prst="rect">
            <a:avLst/>
          </a:prstGeom>
        </p:spPr>
      </p:pic>
      <p:sp>
        <p:nvSpPr>
          <p:cNvPr id="10" name="Retângulo: Cantos Superiores Arredondados 9">
            <a:extLst>
              <a:ext uri="{FF2B5EF4-FFF2-40B4-BE49-F238E27FC236}">
                <a16:creationId xmlns:a16="http://schemas.microsoft.com/office/drawing/2014/main" id="{2BFB707D-F9A4-938D-692D-A39B490BA87E}"/>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05F96F5B-21F0-25FD-0EE9-22C65C021921}"/>
              </a:ext>
            </a:extLst>
          </p:cNvPr>
          <p:cNvSpPr>
            <a:spLocks noGrp="1"/>
          </p:cNvSpPr>
          <p:nvPr>
            <p:ph type="title"/>
          </p:nvPr>
        </p:nvSpPr>
        <p:spPr>
          <a:xfrm>
            <a:off x="359922" y="694363"/>
            <a:ext cx="5802885" cy="581395"/>
          </a:xfrm>
        </p:spPr>
        <p:txBody>
          <a:bodyPr>
            <a:normAutofit fontScale="90000"/>
          </a:bodyPr>
          <a:lstStyle/>
          <a:p>
            <a:r>
              <a:rPr lang="pt-BR" b="1" spc="300" dirty="0">
                <a:solidFill>
                  <a:schemeClr val="accent3"/>
                </a:solidFill>
              </a:rPr>
              <a:t>Dep. Operaciones</a:t>
            </a:r>
            <a:endParaRPr lang="en-US" b="1" spc="300" dirty="0">
              <a:solidFill>
                <a:schemeClr val="accent3"/>
              </a:solidFill>
            </a:endParaRPr>
          </a:p>
        </p:txBody>
      </p:sp>
      <p:pic>
        <p:nvPicPr>
          <p:cNvPr id="9" name="Imagen 8">
            <a:extLst>
              <a:ext uri="{FF2B5EF4-FFF2-40B4-BE49-F238E27FC236}">
                <a16:creationId xmlns:a16="http://schemas.microsoft.com/office/drawing/2014/main" id="{4F1D52B5-A399-F3CD-C156-112F739FED4B}"/>
              </a:ext>
            </a:extLst>
          </p:cNvPr>
          <p:cNvPicPr>
            <a:picLocks noChangeAspect="1"/>
          </p:cNvPicPr>
          <p:nvPr/>
        </p:nvPicPr>
        <p:blipFill>
          <a:blip r:embed="rId3"/>
          <a:stretch>
            <a:fillRect/>
          </a:stretch>
        </p:blipFill>
        <p:spPr>
          <a:xfrm>
            <a:off x="485840" y="2417523"/>
            <a:ext cx="8107015" cy="4229383"/>
          </a:xfrm>
          <a:prstGeom prst="rect">
            <a:avLst/>
          </a:prstGeom>
        </p:spPr>
      </p:pic>
    </p:spTree>
    <p:extLst>
      <p:ext uri="{BB962C8B-B14F-4D97-AF65-F5344CB8AC3E}">
        <p14:creationId xmlns:p14="http://schemas.microsoft.com/office/powerpoint/2010/main" val="15076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7AD9-1D67-B2B4-AF09-97847ACB4E9F}"/>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799A54-59BE-3375-931B-F23B90A6EF4A}"/>
              </a:ext>
            </a:extLst>
          </p:cNvPr>
          <p:cNvSpPr>
            <a:spLocks noGrp="1"/>
          </p:cNvSpPr>
          <p:nvPr>
            <p:ph idx="1"/>
          </p:nvPr>
        </p:nvSpPr>
        <p:spPr>
          <a:xfrm>
            <a:off x="260373" y="1633536"/>
            <a:ext cx="8658159" cy="659312"/>
          </a:xfrm>
        </p:spPr>
        <p:txBody>
          <a:bodyPr>
            <a:normAutofit/>
          </a:bodyPr>
          <a:lstStyle/>
          <a:p>
            <a:pPr marL="0" indent="0" algn="just">
              <a:spcAft>
                <a:spcPts val="1125"/>
              </a:spcAft>
              <a:buNone/>
            </a:pPr>
            <a:r>
              <a:rPr lang="es-ES" sz="1600" b="0" i="0" dirty="0">
                <a:solidFill>
                  <a:schemeClr val="accent2"/>
                </a:solidFill>
                <a:effectLst/>
                <a:latin typeface="Segoe UI" panose="020B0502040204020203" pitchFamily="34" charset="0"/>
                <a:cs typeface="Segoe UI" panose="020B0502040204020203" pitchFamily="34" charset="0"/>
              </a:rPr>
              <a:t>¿Qué impacto tiene la opción de reservar instantánea sobre la disponibilidad media en cada ciudad?</a:t>
            </a:r>
            <a:endParaRPr lang="en-US" sz="1600" b="0" i="0" dirty="0">
              <a:solidFill>
                <a:schemeClr val="accent2"/>
              </a:solidFill>
              <a:effectLst/>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24EEE764-CF20-B849-A04F-75BD06AA08CA}"/>
              </a:ext>
            </a:extLst>
          </p:cNvPr>
          <p:cNvPicPr>
            <a:picLocks noChangeAspect="1"/>
          </p:cNvPicPr>
          <p:nvPr/>
        </p:nvPicPr>
        <p:blipFill>
          <a:blip r:embed="rId3"/>
          <a:stretch>
            <a:fillRect/>
          </a:stretch>
        </p:blipFill>
        <p:spPr>
          <a:xfrm>
            <a:off x="4362745" y="6228399"/>
            <a:ext cx="418507" cy="418507"/>
          </a:xfrm>
          <a:prstGeom prst="rect">
            <a:avLst/>
          </a:prstGeom>
        </p:spPr>
      </p:pic>
      <p:sp>
        <p:nvSpPr>
          <p:cNvPr id="10" name="Retângulo: Cantos Superiores Arredondados 9">
            <a:extLst>
              <a:ext uri="{FF2B5EF4-FFF2-40B4-BE49-F238E27FC236}">
                <a16:creationId xmlns:a16="http://schemas.microsoft.com/office/drawing/2014/main" id="{2B0C7B60-8C4A-13F7-EA64-0AF416826E5F}"/>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4A2A32F0-6A61-F234-9DF0-C9D9382B8B52}"/>
              </a:ext>
            </a:extLst>
          </p:cNvPr>
          <p:cNvSpPr>
            <a:spLocks noGrp="1"/>
          </p:cNvSpPr>
          <p:nvPr>
            <p:ph type="title"/>
          </p:nvPr>
        </p:nvSpPr>
        <p:spPr>
          <a:xfrm>
            <a:off x="0" y="694363"/>
            <a:ext cx="6162807" cy="581395"/>
          </a:xfrm>
        </p:spPr>
        <p:txBody>
          <a:bodyPr>
            <a:normAutofit fontScale="90000"/>
          </a:bodyPr>
          <a:lstStyle/>
          <a:p>
            <a:r>
              <a:rPr lang="pt-BR" b="1" spc="300" dirty="0">
                <a:solidFill>
                  <a:schemeClr val="accent3"/>
                </a:solidFill>
              </a:rPr>
              <a:t>Dep. Operaciones</a:t>
            </a:r>
            <a:endParaRPr lang="en-US" b="1" spc="300" dirty="0">
              <a:solidFill>
                <a:schemeClr val="accent3"/>
              </a:solidFill>
            </a:endParaRPr>
          </a:p>
        </p:txBody>
      </p:sp>
      <p:pic>
        <p:nvPicPr>
          <p:cNvPr id="18" name="Imagen 17">
            <a:extLst>
              <a:ext uri="{FF2B5EF4-FFF2-40B4-BE49-F238E27FC236}">
                <a16:creationId xmlns:a16="http://schemas.microsoft.com/office/drawing/2014/main" id="{06106483-7B33-D41B-E205-E0D2F8F32447}"/>
              </a:ext>
            </a:extLst>
          </p:cNvPr>
          <p:cNvPicPr>
            <a:picLocks noChangeAspect="1"/>
          </p:cNvPicPr>
          <p:nvPr/>
        </p:nvPicPr>
        <p:blipFill>
          <a:blip r:embed="rId4"/>
          <a:stretch>
            <a:fillRect/>
          </a:stretch>
        </p:blipFill>
        <p:spPr>
          <a:xfrm>
            <a:off x="392900" y="4592638"/>
            <a:ext cx="8358193" cy="2054268"/>
          </a:xfrm>
          <a:prstGeom prst="rect">
            <a:avLst/>
          </a:prstGeom>
        </p:spPr>
      </p:pic>
      <p:pic>
        <p:nvPicPr>
          <p:cNvPr id="20" name="Imagen 19">
            <a:extLst>
              <a:ext uri="{FF2B5EF4-FFF2-40B4-BE49-F238E27FC236}">
                <a16:creationId xmlns:a16="http://schemas.microsoft.com/office/drawing/2014/main" id="{AE8A090D-9F91-6F6A-199F-1257E9CAB73B}"/>
              </a:ext>
            </a:extLst>
          </p:cNvPr>
          <p:cNvPicPr>
            <a:picLocks noChangeAspect="1"/>
          </p:cNvPicPr>
          <p:nvPr/>
        </p:nvPicPr>
        <p:blipFill>
          <a:blip r:embed="rId5"/>
          <a:stretch>
            <a:fillRect/>
          </a:stretch>
        </p:blipFill>
        <p:spPr>
          <a:xfrm>
            <a:off x="392901" y="2401866"/>
            <a:ext cx="8358193" cy="2054268"/>
          </a:xfrm>
          <a:prstGeom prst="rect">
            <a:avLst/>
          </a:prstGeom>
        </p:spPr>
      </p:pic>
    </p:spTree>
    <p:extLst>
      <p:ext uri="{BB962C8B-B14F-4D97-AF65-F5344CB8AC3E}">
        <p14:creationId xmlns:p14="http://schemas.microsoft.com/office/powerpoint/2010/main" val="251208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3C779-4422-0286-CE2B-776D41164D02}"/>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11DAC7A-CFFB-9094-E70F-2A9434C4429C}"/>
              </a:ext>
            </a:extLst>
          </p:cNvPr>
          <p:cNvSpPr>
            <a:spLocks noGrp="1"/>
          </p:cNvSpPr>
          <p:nvPr>
            <p:ph idx="1"/>
          </p:nvPr>
        </p:nvSpPr>
        <p:spPr>
          <a:xfrm>
            <a:off x="359922" y="1835064"/>
            <a:ext cx="8658159" cy="4903938"/>
          </a:xfrm>
        </p:spPr>
        <p:txBody>
          <a:bodyPr>
            <a:normAutofit fontScale="85000" lnSpcReduction="20000"/>
          </a:bodyPr>
          <a:lstStyle/>
          <a:p>
            <a:pPr marL="0" indent="0" algn="just">
              <a:spcAft>
                <a:spcPts val="1125"/>
              </a:spcAft>
              <a:buNone/>
            </a:pPr>
            <a:r>
              <a:rPr lang="es-ES" sz="2100" dirty="0">
                <a:solidFill>
                  <a:schemeClr val="accent2"/>
                </a:solidFill>
                <a:latin typeface="+mj-lt"/>
                <a:cs typeface="Segoe UI" panose="020B0502040204020203" pitchFamily="34" charset="0"/>
              </a:rPr>
              <a:t>El impacto de la opción de reserva instantánea sobre la disponibilidad media varía de forma heterogénea entre ciudades: en algunas, esta opción se asocia con una reducción de la disponibilidad, mientras que en otras con un aumento . Por lo general en la industria, el impacto suele ser mas significativo homogéneo y positivo.</a:t>
            </a:r>
          </a:p>
          <a:p>
            <a:pPr>
              <a:buNone/>
            </a:pPr>
            <a:r>
              <a:rPr lang="es-ES" sz="2100" dirty="0">
                <a:solidFill>
                  <a:schemeClr val="accent2"/>
                </a:solidFill>
                <a:latin typeface="+mj-lt"/>
                <a:cs typeface="Segoe UI" panose="020B0502040204020203" pitchFamily="34" charset="0"/>
              </a:rPr>
              <a:t>Propuesta de negocio:</a:t>
            </a:r>
          </a:p>
          <a:p>
            <a:pPr>
              <a:buNone/>
            </a:pPr>
            <a:br>
              <a:rPr lang="es-ES" sz="2100" dirty="0">
                <a:solidFill>
                  <a:schemeClr val="accent2"/>
                </a:solidFill>
                <a:latin typeface="+mj-lt"/>
                <a:cs typeface="Segoe UI" panose="020B0502040204020203" pitchFamily="34" charset="0"/>
              </a:rPr>
            </a:br>
            <a:r>
              <a:rPr lang="es-ES" sz="2100" dirty="0">
                <a:solidFill>
                  <a:schemeClr val="accent2"/>
                </a:solidFill>
                <a:latin typeface="+mj-lt"/>
                <a:cs typeface="Segoe UI" panose="020B0502040204020203" pitchFamily="34" charset="0"/>
              </a:rPr>
              <a:t>Para mejorar la gestión de disponibilidad y maximizar la ocupación, se recomienda implementar estrategias personalizadas por ciudad y tipo de alojamiento, considerando la reserva instantánea como un factor más dentro de un conjunto más amplio. Además, se aconseja recopilar y analizar datos adicionales —como temporadas altas, duración mínima de estancia, y perfil de huéspedes— para construir modelos predictivos más completos que permitan ajustar dinámicamente la disponibilidad y los precios.</a:t>
            </a:r>
          </a:p>
          <a:p>
            <a:r>
              <a:rPr lang="es-ES" sz="2100" dirty="0">
                <a:solidFill>
                  <a:schemeClr val="accent2"/>
                </a:solidFill>
                <a:latin typeface="+mj-lt"/>
                <a:cs typeface="Segoe UI" panose="020B0502040204020203" pitchFamily="34" charset="0"/>
              </a:rPr>
              <a:t>Paralelamente, se recomienda realizar un análisis competitivo sistemático que incluya precios, tipos de alojamiento ofrecidos, políticas de cancelación, métodos de pago, experiencia de usuario en la plataforma (como facilidad de navegación y atención al cliente), así como su respuesta a la estacionalidad y sus estrategias de marketing y promociones. Este enfoque integral facilitará una toma de decisiones más informada, permitiendo optimizar tanto la rentabilidad como la experiencia del cliente en un entorno competitivo en constante cambio.</a:t>
            </a:r>
          </a:p>
          <a:p>
            <a:pPr marL="0" indent="0" algn="just">
              <a:spcAft>
                <a:spcPts val="1125"/>
              </a:spcAft>
              <a:buNone/>
            </a:pPr>
            <a:endParaRPr lang="en-US" sz="1600" dirty="0">
              <a:solidFill>
                <a:schemeClr val="accent2"/>
              </a:solidFill>
              <a:latin typeface="+mj-lt"/>
              <a:cs typeface="Segoe UI" panose="020B0502040204020203" pitchFamily="34" charset="0"/>
            </a:endParaRPr>
          </a:p>
        </p:txBody>
      </p:sp>
      <p:sp>
        <p:nvSpPr>
          <p:cNvPr id="10" name="Retângulo: Cantos Superiores Arredondados 9">
            <a:extLst>
              <a:ext uri="{FF2B5EF4-FFF2-40B4-BE49-F238E27FC236}">
                <a16:creationId xmlns:a16="http://schemas.microsoft.com/office/drawing/2014/main" id="{5D8CB931-49E1-E06A-E6E1-C648F692D64E}"/>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FC219D58-8F3D-CD1E-E0D0-473E2167D766}"/>
              </a:ext>
            </a:extLst>
          </p:cNvPr>
          <p:cNvSpPr>
            <a:spLocks noGrp="1"/>
          </p:cNvSpPr>
          <p:nvPr>
            <p:ph type="title"/>
          </p:nvPr>
        </p:nvSpPr>
        <p:spPr>
          <a:xfrm>
            <a:off x="359922" y="694363"/>
            <a:ext cx="5802885" cy="581395"/>
          </a:xfrm>
        </p:spPr>
        <p:txBody>
          <a:bodyPr>
            <a:normAutofit fontScale="90000"/>
          </a:bodyPr>
          <a:lstStyle/>
          <a:p>
            <a:r>
              <a:rPr lang="pt-BR" b="1" spc="300" dirty="0">
                <a:solidFill>
                  <a:schemeClr val="accent3"/>
                </a:solidFill>
              </a:rPr>
              <a:t>Dep. Operaciones</a:t>
            </a:r>
            <a:endParaRPr lang="en-US" b="1" spc="300" dirty="0">
              <a:solidFill>
                <a:schemeClr val="accent3"/>
              </a:solidFill>
            </a:endParaRPr>
          </a:p>
        </p:txBody>
      </p:sp>
      <p:sp>
        <p:nvSpPr>
          <p:cNvPr id="2" name="Retângulo: Cantos Arredondados 11">
            <a:extLst>
              <a:ext uri="{FF2B5EF4-FFF2-40B4-BE49-F238E27FC236}">
                <a16:creationId xmlns:a16="http://schemas.microsoft.com/office/drawing/2014/main" id="{8862A770-C667-EDB7-68B8-6255706906BB}"/>
              </a:ext>
            </a:extLst>
          </p:cNvPr>
          <p:cNvSpPr/>
          <p:nvPr/>
        </p:nvSpPr>
        <p:spPr>
          <a:xfrm>
            <a:off x="125919" y="1540043"/>
            <a:ext cx="8892162" cy="5070568"/>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endParaRPr lang="en-US" dirty="0">
              <a:latin typeface="+mj-lt"/>
            </a:endParaRPr>
          </a:p>
        </p:txBody>
      </p:sp>
    </p:spTree>
    <p:extLst>
      <p:ext uri="{BB962C8B-B14F-4D97-AF65-F5344CB8AC3E}">
        <p14:creationId xmlns:p14="http://schemas.microsoft.com/office/powerpoint/2010/main" val="1912399833"/>
      </p:ext>
    </p:extLst>
  </p:cSld>
  <p:clrMapOvr>
    <a:masterClrMapping/>
  </p:clrMapOvr>
</p:sld>
</file>

<file path=ppt/theme/theme1.xml><?xml version="1.0" encoding="utf-8"?>
<a:theme xmlns:a="http://schemas.openxmlformats.org/drawingml/2006/main" name="Office Theme">
  <a:themeElements>
    <a:clrScheme name="Personalizada 2">
      <a:dk1>
        <a:srgbClr val="081C15"/>
      </a:dk1>
      <a:lt1>
        <a:sysClr val="window" lastClr="FFFFFF"/>
      </a:lt1>
      <a:dk2>
        <a:srgbClr val="2D6A4F"/>
      </a:dk2>
      <a:lt2>
        <a:srgbClr val="EEECE1"/>
      </a:lt2>
      <a:accent1>
        <a:srgbClr val="D8F3DC"/>
      </a:accent1>
      <a:accent2>
        <a:srgbClr val="B7E4C7"/>
      </a:accent2>
      <a:accent3>
        <a:srgbClr val="95D5B2"/>
      </a:accent3>
      <a:accent4>
        <a:srgbClr val="74C69D"/>
      </a:accent4>
      <a:accent5>
        <a:srgbClr val="52B788"/>
      </a:accent5>
      <a:accent6>
        <a:srgbClr val="40916C"/>
      </a:accent6>
      <a:hlink>
        <a:srgbClr val="2D6A4F"/>
      </a:hlink>
      <a:folHlink>
        <a:srgbClr val="1B4332"/>
      </a:folHlink>
    </a:clrScheme>
    <a:fontScheme name="Calibri Light-Constantia">
      <a:maj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2714</TotalTime>
  <Words>1033</Words>
  <Application>Microsoft Office PowerPoint</Application>
  <PresentationFormat>Presentación en pantalla (4:3)</PresentationFormat>
  <Paragraphs>71</Paragraphs>
  <Slides>17</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Aptos</vt:lpstr>
      <vt:lpstr>Arial</vt:lpstr>
      <vt:lpstr>Avenir Next LT Pro Light</vt:lpstr>
      <vt:lpstr>Calibri</vt:lpstr>
      <vt:lpstr>Calibri Light</vt:lpstr>
      <vt:lpstr>Consolas</vt:lpstr>
      <vt:lpstr>Constantia</vt:lpstr>
      <vt:lpstr>Segoe UI</vt:lpstr>
      <vt:lpstr>Office Theme</vt:lpstr>
      <vt:lpstr>Presentación de PowerPoint</vt:lpstr>
      <vt:lpstr>KPI’s Semana 2</vt:lpstr>
      <vt:lpstr> Mide el porcentaje de días ocupados respecto a la disponibilidad total en los últimos 30 días.     </vt:lpstr>
      <vt:lpstr>Desempeño Actual y Plan de Expansión</vt:lpstr>
      <vt:lpstr>Satisfacción del cliente</vt:lpstr>
      <vt:lpstr>Presentación de PowerPoint</vt:lpstr>
      <vt:lpstr>Dep. Operaciones</vt:lpstr>
      <vt:lpstr>Dep. Operaciones</vt:lpstr>
      <vt:lpstr>Dep. Operaciones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Gabriel Castro</dc:creator>
  <cp:keywords/>
  <dc:description>generated using python-pptx</dc:description>
  <cp:lastModifiedBy>Giuseppe Buompane</cp:lastModifiedBy>
  <cp:revision>59</cp:revision>
  <dcterms:created xsi:type="dcterms:W3CDTF">2013-01-27T09:14:16Z</dcterms:created>
  <dcterms:modified xsi:type="dcterms:W3CDTF">2025-05-22T11:45:52Z</dcterms:modified>
  <cp:category/>
</cp:coreProperties>
</file>